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62"/>
  </p:notesMasterIdLst>
  <p:handoutMasterIdLst>
    <p:handoutMasterId r:id="rId63"/>
  </p:handoutMasterIdLst>
  <p:sldIdLst>
    <p:sldId id="257" r:id="rId3"/>
    <p:sldId id="288" r:id="rId4"/>
    <p:sldId id="305" r:id="rId5"/>
    <p:sldId id="307" r:id="rId6"/>
    <p:sldId id="258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259" r:id="rId16"/>
    <p:sldId id="260" r:id="rId17"/>
    <p:sldId id="261" r:id="rId18"/>
    <p:sldId id="263" r:id="rId19"/>
    <p:sldId id="264" r:id="rId20"/>
    <p:sldId id="265" r:id="rId21"/>
    <p:sldId id="266" r:id="rId22"/>
    <p:sldId id="293" r:id="rId23"/>
    <p:sldId id="290" r:id="rId24"/>
    <p:sldId id="291" r:id="rId25"/>
    <p:sldId id="294" r:id="rId26"/>
    <p:sldId id="315" r:id="rId27"/>
    <p:sldId id="268" r:id="rId28"/>
    <p:sldId id="267" r:id="rId29"/>
    <p:sldId id="301" r:id="rId30"/>
    <p:sldId id="297" r:id="rId31"/>
    <p:sldId id="269" r:id="rId32"/>
    <p:sldId id="292" r:id="rId33"/>
    <p:sldId id="270" r:id="rId34"/>
    <p:sldId id="311" r:id="rId35"/>
    <p:sldId id="313" r:id="rId36"/>
    <p:sldId id="314" r:id="rId37"/>
    <p:sldId id="312" r:id="rId38"/>
    <p:sldId id="271" r:id="rId39"/>
    <p:sldId id="274" r:id="rId40"/>
    <p:sldId id="296" r:id="rId41"/>
    <p:sldId id="275" r:id="rId42"/>
    <p:sldId id="276" r:id="rId43"/>
    <p:sldId id="300" r:id="rId44"/>
    <p:sldId id="277" r:id="rId45"/>
    <p:sldId id="310" r:id="rId46"/>
    <p:sldId id="309" r:id="rId47"/>
    <p:sldId id="280" r:id="rId48"/>
    <p:sldId id="282" r:id="rId49"/>
    <p:sldId id="287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Quiz" id="{AE0B9C34-1FC5-1F48-9B68-698EBAD5A792}">
          <p14:sldIdLst>
            <p14:sldId id="257"/>
            <p14:sldId id="288"/>
            <p14:sldId id="305"/>
            <p14:sldId id="307"/>
            <p14:sldId id="258"/>
          </p14:sldIdLst>
        </p14:section>
        <p14:section name="Yuting" id="{86EE494D-86AE-A249-9A93-FF46BB24E32E}">
          <p14:sldIdLst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Lipid Digestion" id="{F85DEB4F-11A9-4B4A-9D06-6CAA25EE2A6E}">
          <p14:sldIdLst>
            <p14:sldId id="259"/>
            <p14:sldId id="260"/>
            <p14:sldId id="261"/>
            <p14:sldId id="263"/>
            <p14:sldId id="264"/>
            <p14:sldId id="265"/>
            <p14:sldId id="266"/>
            <p14:sldId id="293"/>
            <p14:sldId id="290"/>
            <p14:sldId id="291"/>
            <p14:sldId id="294"/>
            <p14:sldId id="315"/>
          </p14:sldIdLst>
        </p14:section>
        <p14:section name="Digestion 2" id="{2B28CD8C-BE1C-D446-8A75-4A0425C950F9}">
          <p14:sldIdLst>
            <p14:sldId id="268"/>
            <p14:sldId id="267"/>
            <p14:sldId id="301"/>
            <p14:sldId id="297"/>
            <p14:sldId id="269"/>
            <p14:sldId id="292"/>
            <p14:sldId id="270"/>
            <p14:sldId id="311"/>
            <p14:sldId id="313"/>
            <p14:sldId id="314"/>
            <p14:sldId id="312"/>
            <p14:sldId id="271"/>
            <p14:sldId id="274"/>
          </p14:sldIdLst>
        </p14:section>
        <p14:section name="Absorption" id="{CF5C920F-5787-4645-9C12-07D306731574}">
          <p14:sldIdLst>
            <p14:sldId id="296"/>
            <p14:sldId id="275"/>
            <p14:sldId id="276"/>
            <p14:sldId id="300"/>
            <p14:sldId id="277"/>
            <p14:sldId id="310"/>
            <p14:sldId id="309"/>
            <p14:sldId id="280"/>
            <p14:sldId id="282"/>
            <p14:sldId id="287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Untitled Section" id="{7A0A5FD4-C719-7344-9AAA-254D0B7A578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30" autoAdjust="0"/>
    <p:restoredTop sz="81327"/>
  </p:normalViewPr>
  <p:slideViewPr>
    <p:cSldViewPr snapToGrid="0" snapToObjects="1">
      <p:cViewPr varScale="1">
        <p:scale>
          <a:sx n="84" d="100"/>
          <a:sy n="84" d="100"/>
        </p:scale>
        <p:origin x="20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handoutMaster" Target="handoutMasters/handout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68" Type="http://schemas.microsoft.com/office/2015/10/relationships/revisionInfo" Target="revisionInfo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2A90B87-9481-4CAC-82A1-0A829EA9FD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628165B-F63A-42D8-A3E6-64AC6AE67C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AF81023-1E8A-48F8-80F2-E2389FC7AA1A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A542337-B483-498D-BD36-97A70583F4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09E67C5-6ED7-401E-A2F0-8663A3B305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396329B-BE06-4AFA-9FCE-B35C7488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48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576D79-491D-434F-8E4F-FC9169F6597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6312B43-ADB7-AE44-82CE-ED8550C5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2956717/#B8" TargetMode="External"/><Relationship Id="rId4" Type="http://schemas.openxmlformats.org/officeDocument/2006/relationships/hyperlink" Target="https://www.ncbi.nlm.nih.gov/pmc/articles/PMC2956717/#B9" TargetMode="External"/><Relationship Id="rId5" Type="http://schemas.openxmlformats.org/officeDocument/2006/relationships/hyperlink" Target="https://www.ncbi.nlm.nih.gov/pmc/articles/PMC2956717/#B10" TargetMode="External"/><Relationship Id="rId6" Type="http://schemas.openxmlformats.org/officeDocument/2006/relationships/hyperlink" Target="https://www.ncbi.nlm.nih.gov/pmc/articles/PMC2956717/#B11" TargetMode="External"/><Relationship Id="rId7" Type="http://schemas.openxmlformats.org/officeDocument/2006/relationships/hyperlink" Target="https://www.ncbi.nlm.nih.gov/pmc/articles/PMC2956717/#B14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Relationship Id="rId3" Type="http://schemas.openxmlformats.org/officeDocument/2006/relationships/hyperlink" Target="https://www.ncbi.nlm.nih.gov/pmc/articles/PMC2956717/#B40" TargetMode="Externa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</a:t>
            </a:r>
            <a:r>
              <a:rPr lang="en-US" baseline="0" dirty="0" smtClean="0"/>
              <a:t> out of time with first presentation</a:t>
            </a:r>
          </a:p>
          <a:p>
            <a:r>
              <a:rPr lang="en-US" baseline="0" dirty="0" smtClean="0"/>
              <a:t>Fix notes to indicate most digestion occurs in the small intestine, was unclear</a:t>
            </a:r>
          </a:p>
          <a:p>
            <a:r>
              <a:rPr lang="en-US" baseline="0" dirty="0" smtClean="0"/>
              <a:t>Find better image for micelles</a:t>
            </a:r>
          </a:p>
          <a:p>
            <a:r>
              <a:rPr lang="en-US" baseline="0" dirty="0" smtClean="0"/>
              <a:t>Talk more </a:t>
            </a:r>
            <a:r>
              <a:rPr lang="en-US" baseline="0" smtClean="0"/>
              <a:t>about cholesterol regulation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0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Conjugated with taurine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59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4-6lb in other studies. </a:t>
            </a:r>
          </a:p>
          <a:p>
            <a:r>
              <a:rPr lang="en-US" dirty="0"/>
              <a:t>Steatorrhea</a:t>
            </a:r>
          </a:p>
          <a:p>
            <a:r>
              <a:rPr lang="en-US" dirty="0"/>
              <a:t>Contraindications</a:t>
            </a:r>
            <a:r>
              <a:rPr lang="en-US" baseline="0" dirty="0"/>
              <a:t> for </a:t>
            </a:r>
            <a:r>
              <a:rPr lang="en-US" baseline="0" dirty="0" err="1"/>
              <a:t>malabsorbtion</a:t>
            </a:r>
            <a:r>
              <a:rPr lang="en-US" baseline="0" dirty="0"/>
              <a:t>, reduced gallbladder function and pancreatic diseases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64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74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465887">
              <a:defRPr/>
            </a:pPr>
            <a:endParaRPr lang="en-US" u="sng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70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3D0AB-9974-A44A-932B-6E2514028C1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16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LPL- Lipoprotein lipase </a:t>
            </a:r>
          </a:p>
          <a:p>
            <a:r>
              <a:rPr lang="en-US" dirty="0"/>
              <a:t>LCAT-</a:t>
            </a:r>
            <a:r>
              <a:rPr lang="en-US" baseline="0" dirty="0"/>
              <a:t> </a:t>
            </a:r>
            <a:r>
              <a:rPr lang="en-US" dirty="0"/>
              <a:t>an enzyme that converts free cholesterol into cholesteryl ester (a more hydrophobic form of cholesterol), which is then sequestered into the core of a lipoprotein particle</a:t>
            </a:r>
          </a:p>
        </p:txBody>
      </p:sp>
    </p:spTree>
    <p:extLst>
      <p:ext uri="{BB962C8B-B14F-4D97-AF65-F5344CB8AC3E}">
        <p14:creationId xmlns:p14="http://schemas.microsoft.com/office/powerpoint/2010/main" val="648150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813CC-B0D8-1D45-8305-DCCD3AB03D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 err="1"/>
              <a:t>ApoC</a:t>
            </a:r>
            <a:r>
              <a:rPr lang="en-US" dirty="0"/>
              <a:t> helps LPL recognize lipids</a:t>
            </a:r>
          </a:p>
          <a:p>
            <a:pPr lvl="2"/>
            <a:r>
              <a:rPr lang="en-US" dirty="0"/>
              <a:t>Hydrolyzes FA from mono-, di-, and </a:t>
            </a:r>
            <a:r>
              <a:rPr lang="en-US" dirty="0" err="1"/>
              <a:t>triacylglycerols</a:t>
            </a:r>
            <a:r>
              <a:rPr lang="en-US" dirty="0"/>
              <a:t> of chylomicron </a:t>
            </a:r>
          </a:p>
          <a:p>
            <a:pPr lvl="3"/>
            <a:r>
              <a:rPr lang="en-US" dirty="0"/>
              <a:t>Fatty acids enter tissues</a:t>
            </a:r>
          </a:p>
          <a:p>
            <a:pPr lvl="2"/>
            <a:r>
              <a:rPr lang="en-US" dirty="0"/>
              <a:t>Product of lipoprotein lipase: </a:t>
            </a:r>
            <a:r>
              <a:rPr lang="en-US" u="sng" dirty="0"/>
              <a:t>Chylomicron remnant</a:t>
            </a:r>
            <a:r>
              <a:rPr lang="en-US" dirty="0"/>
              <a:t> – rich in cholesterol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813CC-B0D8-1D45-8305-DCCD3AB03D5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8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wrap="square"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6512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wrap="square" lIns="93162" tIns="93162" rIns="93162" bIns="93162" anchor="t" anchorCtr="0">
            <a:noAutofit/>
          </a:bodyPr>
          <a:lstStyle/>
          <a:p>
            <a:r>
              <a:rPr lang="en"/>
              <a:t>Not to be confused with </a:t>
            </a: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Andersen disease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also known as </a:t>
            </a: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glycogen storage disease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(GSD) </a:t>
            </a: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type IV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It is caused by deficient activity of the glycogen-branching enzyme, resulting in accumulation of abnormal glycogen in the liver, muscle, and/or other tissues.</a:t>
            </a:r>
          </a:p>
          <a:p>
            <a:r>
              <a:rPr lang="en" b="1"/>
              <a:t>40 studied cases described worldwide</a:t>
            </a:r>
            <a:r>
              <a:rPr lang="en"/>
              <a:t>- less than 1 in a million</a:t>
            </a:r>
          </a:p>
          <a:p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</a:t>
            </a: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autosomal recessive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disorder means two copies of an abnormal gene must be present in order for the disease or trait to develop.</a:t>
            </a:r>
          </a:p>
          <a:p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Dietary fat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which comes from the food you eat, is crucial to the absorption of the </a:t>
            </a: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fat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soluble vitamins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which includes </a:t>
            </a: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vitamins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A, D, K and E (water-</a:t>
            </a: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soluble vitamins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 and C don't need </a:t>
            </a: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fat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). ... Any </a:t>
            </a: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vitamins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dissolved in that </a:t>
            </a: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fat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absorbed into the body as well.</a:t>
            </a:r>
          </a:p>
          <a:p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Hypocholesterolemia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the presence of abnormally low (hypo-) levels of cholesterol in the blood (-emia)</a:t>
            </a:r>
          </a:p>
        </p:txBody>
      </p:sp>
    </p:spTree>
    <p:extLst>
      <p:ext uri="{BB962C8B-B14F-4D97-AF65-F5344CB8AC3E}">
        <p14:creationId xmlns:p14="http://schemas.microsoft.com/office/powerpoint/2010/main" val="2394114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wrap="square"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0513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wrap="square"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7392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wrap="square" lIns="93162" tIns="93162" rIns="93162" bIns="93162" anchor="t" anchorCtr="0">
            <a:noAutofit/>
          </a:bodyPr>
          <a:lstStyle/>
          <a:p>
            <a:r>
              <a:rPr lang="en"/>
              <a:t>Other symptoms appear later in childhood</a:t>
            </a:r>
          </a:p>
          <a:p>
            <a:r>
              <a:rPr lang="en"/>
              <a:t>Lead to descreased function of nervous system and decreased reflexes</a:t>
            </a:r>
          </a:p>
          <a:p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Steatorrhea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(or steatorrhoea) is the presence of excess fat in feces.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3675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wrap="square" lIns="93162" tIns="93162" rIns="93162" bIns="93162" anchor="t" anchorCtr="0">
            <a:noAutofit/>
          </a:bodyPr>
          <a:lstStyle/>
          <a:p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LIPID PROFILE measure the total amount of fatty substances (cholesterol and triglycerides) in the blood</a:t>
            </a:r>
          </a:p>
          <a:p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50% reduction in both plasma LDL-C and HDL-C with a normal triglyceride levels.</a:t>
            </a:r>
          </a:p>
          <a:p>
            <a:pPr>
              <a:lnSpc>
                <a:spcPct val="163630"/>
              </a:lnSpc>
              <a:spcBef>
                <a:spcPts val="1529"/>
              </a:spcBef>
              <a:spcAft>
                <a:spcPts val="1529"/>
              </a:spcAft>
            </a:pPr>
            <a:r>
              <a:rPr lang="en" sz="1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Abnormal profile, omega 6 linoleic acid deficiency, normal omega 3</a:t>
            </a:r>
          </a:p>
          <a:p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ENDOSCOPY white duodenal mucosa on endoscopy</a:t>
            </a:r>
          </a:p>
        </p:txBody>
      </p:sp>
    </p:spTree>
    <p:extLst>
      <p:ext uri="{BB962C8B-B14F-4D97-AF65-F5344CB8AC3E}">
        <p14:creationId xmlns:p14="http://schemas.microsoft.com/office/powerpoint/2010/main" val="30678652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wrap="square"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60675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wrap="square" lIns="93162" tIns="93162" rIns="93162" bIns="93162" anchor="t" anchorCtr="0">
            <a:noAutofit/>
          </a:bodyPr>
          <a:lstStyle/>
          <a:p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Secretion Associated Ras Related GTPase 1B</a:t>
            </a:r>
          </a:p>
          <a:p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Recently, the </a:t>
            </a:r>
            <a:r>
              <a:rPr lang="en" i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SAR1B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gene was identified as responsible for CRD or Anderson's disease (MIM #607689) [</a:t>
            </a:r>
            <a:r>
              <a:rPr lang="en" u="sng">
                <a:solidFill>
                  <a:srgbClr val="642A8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]. The </a:t>
            </a:r>
            <a:r>
              <a:rPr lang="en" i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SAR1B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gene encodes the Sar1b protein, which is involved in chylomicron transport from the endoplasmic reticulum (ER) to the Golgi apparatus [</a:t>
            </a:r>
            <a:r>
              <a:rPr lang="en" u="sng">
                <a:solidFill>
                  <a:srgbClr val="642A8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9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u="sng">
                <a:solidFill>
                  <a:srgbClr val="642A8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]. In fact, Sar1-GTP forms a coating protein complex (COPII) with two heterodimers Sec23/24 and Sec 13/31, which initiates budding and captures cargo to eject vesicles from the ER to the Golgi apparatus. When </a:t>
            </a:r>
            <a:r>
              <a:rPr lang="en" i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Sar1b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is muted, the pre-chylomicron transport vesicle delivered by the ER cannot fuse with the Golgi apparatus, which then induces an accumulation of pre-chylomicron transport vesicles in the cytoplasm of the enterocytes [</a:t>
            </a:r>
            <a:r>
              <a:rPr lang="en" u="sng">
                <a:solidFill>
                  <a:srgbClr val="642A8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11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u="sng">
                <a:solidFill>
                  <a:srgbClr val="642A8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14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]. </a:t>
            </a:r>
          </a:p>
          <a:p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The Sar/Arf family of GTPases plays a major role in recruiting the coat complexes as well as additional effectors that facilitate vesicle formation. However, several Rab proteins also have been shown to participate in this process.</a:t>
            </a:r>
          </a:p>
          <a:p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http://physiologyonline.physiology.org/content/26/5/348</a:t>
            </a:r>
          </a:p>
        </p:txBody>
      </p:sp>
    </p:spTree>
    <p:extLst>
      <p:ext uri="{BB962C8B-B14F-4D97-AF65-F5344CB8AC3E}">
        <p14:creationId xmlns:p14="http://schemas.microsoft.com/office/powerpoint/2010/main" val="6721588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wrap="square" lIns="93162" tIns="93162" rIns="93162" bIns="93162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Fat malabsorption alters fat-soluble vitamins in variable ways. Vitamin E is the most affected among the liposoluble vitamins in CRD, because its transport is highly dependent on apo B-containing lipoproteins [</a:t>
            </a:r>
            <a:r>
              <a:rPr lang="en" u="sng">
                <a:solidFill>
                  <a:srgbClr val="642A8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40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]. Vitamin E deficiency is constant at diagnosis in young children. In CRD, the decrease is drastic and most of the time permanent, even with vitamin E supplementation. Vitamin A is often decreased, but easily corrected with oral supplementation. Finally, vitamin D or K insufficiency detected in half the patients can also be corrected with supplements.</a:t>
            </a:r>
          </a:p>
          <a:p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12849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wrap="square" lIns="93162" tIns="93162" rIns="93162" bIns="93162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endParaRPr/>
          </a:p>
          <a:p>
            <a:pPr>
              <a:lnSpc>
                <a:spcPct val="115000"/>
              </a:lnSpc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DISOMY the condition of having a chromosome represented twice in a chromosomal complement.</a:t>
            </a:r>
          </a:p>
          <a:p>
            <a:r>
              <a:rPr lang="en" b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Maternal uniparental disomy of chromosome 7 (matUPD7)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An ideogram of chromosome 7 is shown surrounded, on the right, by a portion of the genotypes of the patient and his father and mother </a:t>
            </a:r>
          </a:p>
          <a:p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diet restricted in fat accompanied by </a:t>
            </a:r>
            <a:r>
              <a:rPr lang="en" b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itamin E and essential fatty acid supplementation and a 60% Medium Chain Triglycerides (MCT) formula, the diarrhea had improved and the steatorrhea ceased</a:t>
            </a:r>
          </a:p>
        </p:txBody>
      </p:sp>
    </p:spTree>
    <p:extLst>
      <p:ext uri="{BB962C8B-B14F-4D97-AF65-F5344CB8AC3E}">
        <p14:creationId xmlns:p14="http://schemas.microsoft.com/office/powerpoint/2010/main" val="16409373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wrap="square" lIns="93162" tIns="93162" rIns="93162" bIns="9316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907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Parasympathetic</a:t>
            </a:r>
            <a:r>
              <a:rPr lang="en-US" baseline="0" dirty="0"/>
              <a:t> (rest and digest or feed and breed)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8498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4317" y="4155141"/>
            <a:ext cx="10056283" cy="1013012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4317" y="5230906"/>
            <a:ext cx="10056283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4E11D-00B7-D44E-BB29-B24EA84CC6A4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11/15/17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EFD5-C83F-F749-A12A-585F59992FE2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pic>
        <p:nvPicPr>
          <p:cNvPr id="7" name="Picture 6" descr="MoleculeTrac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026" y="224679"/>
            <a:ext cx="7727951" cy="3943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4E11D-00B7-D44E-BB29-B24EA84CC6A4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11/15/17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EFD5-C83F-F749-A12A-585F59992FE2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317" y="1219014"/>
            <a:ext cx="10056284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4317" y="3224214"/>
            <a:ext cx="10056284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4E11D-00B7-D44E-BB29-B24EA84CC6A4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11/15/17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EFD5-C83F-F749-A12A-585F59992FE2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6539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283" y="1892301"/>
            <a:ext cx="48768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1684" y="1892301"/>
            <a:ext cx="48768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4E11D-00B7-D44E-BB29-B24EA84CC6A4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11/15/17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EFD5-C83F-F749-A12A-585F59992FE2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3" y="1761566"/>
            <a:ext cx="48768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9283" y="2393576"/>
            <a:ext cx="48768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1684" y="1761566"/>
            <a:ext cx="48768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1684" y="2393576"/>
            <a:ext cx="48768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4E11D-00B7-D44E-BB29-B24EA84CC6A4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11/15/17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EFD5-C83F-F749-A12A-585F59992FE2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4E11D-00B7-D44E-BB29-B24EA84CC6A4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11/15/17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EFD5-C83F-F749-A12A-585F59992FE2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4E11D-00B7-D44E-BB29-B24EA84CC6A4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11/15/17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EFD5-C83F-F749-A12A-585F59992FE2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905" y="457201"/>
            <a:ext cx="475488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3191" y="457201"/>
            <a:ext cx="475488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9905" y="1828801"/>
            <a:ext cx="4754880" cy="36576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4E11D-00B7-D44E-BB29-B24EA84CC6A4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11/15/17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EFD5-C83F-F749-A12A-585F59992FE2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320" y="457200"/>
            <a:ext cx="475488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022353" y="1676400"/>
            <a:ext cx="396748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6320" y="1828800"/>
            <a:ext cx="475488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4E11D-00B7-D44E-BB29-B24EA84CC6A4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11/15/17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EFD5-C83F-F749-A12A-585F59992FE2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320" y="3962400"/>
            <a:ext cx="1011428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35943" y="457201"/>
            <a:ext cx="3920116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6320" y="4639235"/>
            <a:ext cx="1011428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4E11D-00B7-D44E-BB29-B24EA84CC6A4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11/15/17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EFD5-C83F-F749-A12A-585F59992FE2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4E11D-00B7-D44E-BB29-B24EA84CC6A4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11/15/17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EFD5-C83F-F749-A12A-585F59992FE2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59154" y="416859"/>
            <a:ext cx="2587812" cy="5607424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4317" y="414015"/>
            <a:ext cx="8193119" cy="561026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4E11D-00B7-D44E-BB29-B24EA84CC6A4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11/15/17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3EFD5-C83F-F749-A12A-585F59992FE2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91C38-DAB4-E448-8CB4-558EBC4B793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4" y="1882588"/>
            <a:ext cx="10109201" cy="395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69083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pPr defTabSz="457200"/>
            <a:fld id="{CB54E11D-00B7-D44E-BB29-B24EA84CC6A4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 defTabSz="457200"/>
              <a:t>11/15/17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1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pPr defTabSz="457200"/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56351"/>
            <a:ext cx="101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pPr defTabSz="457200"/>
            <a:fld id="{8FF3EFD5-C83F-F749-A12A-585F59992FE2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 defTabSz="457200"/>
              <a:t>‹#›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409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5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5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oilhealthbenefits.com/sesame-oil/" TargetMode="External"/><Relationship Id="rId3" Type="http://schemas.openxmlformats.org/officeDocument/2006/relationships/hyperlink" Target="http://www.poopdoc.com/articles/constipationinremedynatural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tiff"/><Relationship Id="rId5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9.jpg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tabithafarrar.com/fat-soluble-vitamins/" TargetMode="External"/><Relationship Id="rId4" Type="http://schemas.openxmlformats.org/officeDocument/2006/relationships/hyperlink" Target="http://tabithafarrar.com/" TargetMode="External"/><Relationship Id="rId5" Type="http://schemas.openxmlformats.org/officeDocument/2006/relationships/image" Target="../media/image47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same" TargetMode="External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articles.mercola.com/herbal-oils/sesame-oil.aspx" TargetMode="External"/><Relationship Id="rId3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Lipid Digestion and Absorption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Regular consumption of sesame oil in diet may improve certain inflammatory conditions of the alimentary canal, like IBS, IBD, Ulcerative Colitis and </a:t>
            </a:r>
            <a:r>
              <a:rPr lang="en-US" dirty="0" err="1"/>
              <a:t>Crohn’s</a:t>
            </a:r>
            <a:r>
              <a:rPr lang="en-US" dirty="0"/>
              <a:t> disease.</a:t>
            </a:r>
          </a:p>
          <a:p>
            <a:r>
              <a:rPr lang="en-US" dirty="0"/>
              <a:t> Lubricates the Colon</a:t>
            </a:r>
          </a:p>
          <a:p>
            <a:r>
              <a:rPr lang="en-US" dirty="0"/>
              <a:t>Sesame seeds are rich in fiber, which is known to pave way for a healthy digestive system and a healthy colon</a:t>
            </a:r>
          </a:p>
          <a:p>
            <a:r>
              <a:rPr lang="en-US" dirty="0"/>
              <a:t>Enhances Good Bacteria in Your Intestines</a:t>
            </a:r>
          </a:p>
          <a:p>
            <a:r>
              <a:rPr lang="en-US" dirty="0">
                <a:hlinkClick r:id="rId2"/>
              </a:rPr>
              <a:t>http://oilhealthbenefits.com/sesame-oil/</a:t>
            </a:r>
            <a:endParaRPr lang="en-US" dirty="0"/>
          </a:p>
          <a:p>
            <a:r>
              <a:rPr lang="en-US" dirty="0">
                <a:hlinkClick r:id="rId3"/>
              </a:rPr>
              <a:t>http://www.poopdoc.com/articles/constipationinremedynatural.html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has been several studies emphasizing the benefits of sesame oil in improving bowel movements and helping people suffering from constipation.</a:t>
            </a:r>
          </a:p>
          <a:p>
            <a:r>
              <a:rPr lang="en-US" dirty="0"/>
              <a:t>However, there hasn’t been an in-depth scientific study on this topic relating sesame oil and constipation. </a:t>
            </a:r>
          </a:p>
        </p:txBody>
      </p:sp>
    </p:spTree>
    <p:extLst>
      <p:ext uri="{BB962C8B-B14F-4D97-AF65-F5344CB8AC3E}">
        <p14:creationId xmlns:p14="http://schemas.microsoft.com/office/powerpoint/2010/main" val="1397829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case, should we believe the articles we find online?</a:t>
            </a:r>
          </a:p>
        </p:txBody>
      </p:sp>
    </p:spTree>
    <p:extLst>
      <p:ext uri="{BB962C8B-B14F-4D97-AF65-F5344CB8AC3E}">
        <p14:creationId xmlns:p14="http://schemas.microsoft.com/office/powerpoint/2010/main" val="1989077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Question</a:t>
            </a:r>
          </a:p>
        </p:txBody>
      </p:sp>
      <p:pic>
        <p:nvPicPr>
          <p:cNvPr id="4" name="Content Placeholder 3" descr="8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116990" r="-116990"/>
          <a:stretch>
            <a:fillRect/>
          </a:stretch>
        </p:blipFill>
        <p:spPr>
          <a:xfrm>
            <a:off x="1524001" y="1882588"/>
            <a:ext cx="9144000" cy="3953436"/>
          </a:xfrm>
        </p:spPr>
      </p:pic>
      <p:pic>
        <p:nvPicPr>
          <p:cNvPr id="6" name="Picture 5" descr="9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318" y="639360"/>
            <a:ext cx="7502056" cy="519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17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Dietary Lipids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Triacylglycerols</a:t>
            </a:r>
          </a:p>
          <a:p>
            <a:pPr lvl="1"/>
            <a:r>
              <a:rPr lang="en-US" dirty="0"/>
              <a:t>Main lipid of diets</a:t>
            </a:r>
          </a:p>
          <a:p>
            <a:pPr lvl="1"/>
            <a:r>
              <a:rPr lang="en-US" dirty="0"/>
              <a:t>Provides essential FAs (polyunsaturated)</a:t>
            </a:r>
          </a:p>
          <a:p>
            <a:pPr lvl="1"/>
            <a:r>
              <a:rPr lang="en-US" dirty="0"/>
              <a:t>Average daily dietary intake:</a:t>
            </a:r>
          </a:p>
          <a:p>
            <a:pPr lvl="2"/>
            <a:r>
              <a:rPr lang="en-US" dirty="0"/>
              <a:t>Men: 95g</a:t>
            </a:r>
          </a:p>
          <a:p>
            <a:pPr lvl="2"/>
            <a:r>
              <a:rPr lang="en-US" dirty="0"/>
              <a:t>Women: 65g</a:t>
            </a:r>
          </a:p>
          <a:p>
            <a:pPr lvl="1"/>
            <a:endParaRPr lang="en-US" dirty="0"/>
          </a:p>
          <a:p>
            <a:r>
              <a:rPr lang="en-US" dirty="0"/>
              <a:t>Sterols (cholesterol) and phospholipids</a:t>
            </a:r>
          </a:p>
          <a:p>
            <a:pPr lvl="1"/>
            <a:r>
              <a:rPr lang="en-US" dirty="0"/>
              <a:t>Cholesterol average intake 300 mg/day (animal products)</a:t>
            </a:r>
          </a:p>
          <a:p>
            <a:pPr lvl="1"/>
            <a:r>
              <a:rPr lang="en-US" dirty="0"/>
              <a:t>1-2 g/day of phospholipids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2057" y="6459807"/>
            <a:ext cx="226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NHANES 2000-2006</a:t>
            </a:r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58479" cy="4351338"/>
          </a:xfrm>
        </p:spPr>
        <p:txBody>
          <a:bodyPr>
            <a:normAutofit/>
          </a:bodyPr>
          <a:lstStyle/>
          <a:p>
            <a:r>
              <a:rPr lang="en-US" dirty="0"/>
              <a:t>Hydrophobic molecules -- challenge to travel through aqueous environments</a:t>
            </a:r>
          </a:p>
          <a:p>
            <a:pPr lvl="1"/>
            <a:r>
              <a:rPr lang="en-US" dirty="0"/>
              <a:t>Digestive mechanisms required to increases solubility of lipid particle</a:t>
            </a:r>
          </a:p>
          <a:p>
            <a:pPr lvl="2"/>
            <a:r>
              <a:rPr lang="en-US" dirty="0"/>
              <a:t>Mechanical forces - emulsification</a:t>
            </a:r>
          </a:p>
          <a:p>
            <a:pPr lvl="2"/>
            <a:r>
              <a:rPr lang="en-US" dirty="0"/>
              <a:t>Bile salts</a:t>
            </a:r>
          </a:p>
          <a:p>
            <a:pPr lvl="3"/>
            <a:r>
              <a:rPr lang="en-US" dirty="0"/>
              <a:t>Emulsification processes </a:t>
            </a:r>
          </a:p>
          <a:p>
            <a:pPr lvl="3"/>
            <a:r>
              <a:rPr lang="en-US" dirty="0"/>
              <a:t>Stability factor</a:t>
            </a:r>
          </a:p>
        </p:txBody>
      </p:sp>
      <p:pic>
        <p:nvPicPr>
          <p:cNvPr id="4" name="Picture 3" descr="chapter-023-30-63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t="18708" r="68846" b="36523"/>
          <a:stretch/>
        </p:blipFill>
        <p:spPr>
          <a:xfrm>
            <a:off x="8655834" y="1825625"/>
            <a:ext cx="2228904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1048" y="3693868"/>
            <a:ext cx="152971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Emulsification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75358" y="5200473"/>
            <a:ext cx="181429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Fat Globules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9046" y="3266816"/>
            <a:ext cx="5114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Fat</a:t>
            </a:r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Triacylglycerol Digestion: Mouth and Stomach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19800" cy="4351338"/>
          </a:xfrm>
        </p:spPr>
        <p:txBody>
          <a:bodyPr>
            <a:normAutofit/>
          </a:bodyPr>
          <a:lstStyle/>
          <a:p>
            <a:r>
              <a:rPr lang="en-US" u="sng" dirty="0"/>
              <a:t>Lingual lipase</a:t>
            </a:r>
          </a:p>
          <a:p>
            <a:pPr lvl="1"/>
            <a:r>
              <a:rPr lang="en-US" dirty="0"/>
              <a:t>Glands under tongue</a:t>
            </a:r>
          </a:p>
          <a:p>
            <a:pPr lvl="1"/>
            <a:r>
              <a:rPr lang="en-US" dirty="0"/>
              <a:t>Stimulated by neural factors, high fat diets, mechanical motion in mouth</a:t>
            </a:r>
          </a:p>
          <a:p>
            <a:pPr lvl="1"/>
            <a:r>
              <a:rPr lang="en-US" dirty="0"/>
              <a:t>Works in low pH (</a:t>
            </a:r>
            <a:r>
              <a:rPr lang="en-US" u="sng" dirty="0"/>
              <a:t>stomach</a:t>
            </a:r>
            <a:r>
              <a:rPr lang="en-US" dirty="0"/>
              <a:t>), very little digestion occurring in mouth</a:t>
            </a:r>
          </a:p>
          <a:p>
            <a:pPr lvl="1"/>
            <a:r>
              <a:rPr lang="en-US" dirty="0"/>
              <a:t>Specific to:</a:t>
            </a:r>
          </a:p>
          <a:p>
            <a:pPr lvl="2"/>
            <a:r>
              <a:rPr lang="en-US" dirty="0"/>
              <a:t>MCFA on </a:t>
            </a:r>
            <a:r>
              <a:rPr lang="en-US" dirty="0" err="1"/>
              <a:t>triacylglycerols</a:t>
            </a:r>
            <a:endParaRPr lang="en-US" dirty="0"/>
          </a:p>
          <a:p>
            <a:pPr lvl="2"/>
            <a:r>
              <a:rPr lang="en-US" dirty="0"/>
              <a:t> sn-3 of glycerol</a:t>
            </a:r>
            <a:endParaRPr lang="en-US" u="sng" dirty="0"/>
          </a:p>
          <a:p>
            <a:pPr lvl="1"/>
            <a:r>
              <a:rPr lang="en-US" dirty="0"/>
              <a:t>Produces diacylglycerols and free FAs</a:t>
            </a:r>
          </a:p>
          <a:p>
            <a:pPr lvl="1"/>
            <a:endParaRPr lang="en-US" dirty="0"/>
          </a:p>
        </p:txBody>
      </p:sp>
      <p:pic>
        <p:nvPicPr>
          <p:cNvPr id="4" name="Picture 3" descr="glycerol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3"/>
          <a:stretch/>
        </p:blipFill>
        <p:spPr>
          <a:xfrm>
            <a:off x="7190706" y="3852144"/>
            <a:ext cx="3477295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92743" y="6264978"/>
            <a:ext cx="316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Glycerol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1163" y="4313797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51085" y="4811457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79307" y="5306792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sn-3</a:t>
            </a:r>
          </a:p>
        </p:txBody>
      </p:sp>
      <p:sp>
        <p:nvSpPr>
          <p:cNvPr id="9" name="Rectangle 8"/>
          <p:cNvSpPr/>
          <p:nvPr/>
        </p:nvSpPr>
        <p:spPr>
          <a:xfrm>
            <a:off x="7192743" y="3852144"/>
            <a:ext cx="2989273" cy="290929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tructure-of-triglyceride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2402" r="17440" b="12154"/>
          <a:stretch/>
        </p:blipFill>
        <p:spPr>
          <a:xfrm>
            <a:off x="8331090" y="1755805"/>
            <a:ext cx="2168603" cy="191361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8121232" y="3078330"/>
            <a:ext cx="2459704" cy="495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Gastric Lipase in the Stomach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Gastric lipase</a:t>
            </a:r>
          </a:p>
          <a:p>
            <a:pPr lvl="1"/>
            <a:r>
              <a:rPr lang="en-US" dirty="0"/>
              <a:t>Secreted by chief cells</a:t>
            </a:r>
          </a:p>
          <a:p>
            <a:pPr lvl="1"/>
            <a:r>
              <a:rPr lang="en-US" dirty="0"/>
              <a:t>Prefers SCFA/MCFA</a:t>
            </a:r>
          </a:p>
          <a:p>
            <a:pPr lvl="1"/>
            <a:r>
              <a:rPr lang="en-US" dirty="0"/>
              <a:t>Works best in low pH (</a:t>
            </a:r>
            <a:r>
              <a:rPr lang="en-US" u="sng" dirty="0"/>
              <a:t>stomach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But can continue to work in upper small intestine</a:t>
            </a:r>
          </a:p>
          <a:p>
            <a:pPr lvl="1"/>
            <a:r>
              <a:rPr lang="en-US" dirty="0"/>
              <a:t>Specific to sn-1 and-3 of glycerol</a:t>
            </a:r>
          </a:p>
          <a:p>
            <a:pPr lvl="1"/>
            <a:r>
              <a:rPr lang="en-US" dirty="0"/>
              <a:t>Produces di- and monoacylglycerols and free FAs</a:t>
            </a:r>
          </a:p>
          <a:p>
            <a:pPr lvl="1"/>
            <a:endParaRPr lang="en-US" dirty="0"/>
          </a:p>
        </p:txBody>
      </p:sp>
      <p:pic>
        <p:nvPicPr>
          <p:cNvPr id="7" name="Picture 6" descr="structure-of-triglycerid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2402" r="17440" b="12154"/>
          <a:stretch/>
        </p:blipFill>
        <p:spPr>
          <a:xfrm>
            <a:off x="7984369" y="2191672"/>
            <a:ext cx="2520910" cy="22245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147" y="3820677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65304" y="2502376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5147" y="3144219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sn-2</a:t>
            </a:r>
          </a:p>
        </p:txBody>
      </p:sp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pter-023-30-63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t="18708" r="68846" b="36523"/>
          <a:stretch/>
        </p:blipFill>
        <p:spPr>
          <a:xfrm>
            <a:off x="7852827" y="1849405"/>
            <a:ext cx="2228904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Triacylglycerol Digestion: Stomach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12996" cy="4351338"/>
          </a:xfrm>
        </p:spPr>
        <p:txBody>
          <a:bodyPr>
            <a:normAutofit/>
          </a:bodyPr>
          <a:lstStyle/>
          <a:p>
            <a:endParaRPr lang="en-US" u="sng" dirty="0"/>
          </a:p>
          <a:p>
            <a:r>
              <a:rPr lang="en-US" u="sng" dirty="0"/>
              <a:t>Emulsification</a:t>
            </a:r>
            <a:r>
              <a:rPr lang="en-US" dirty="0"/>
              <a:t> – breaking large lipids into smaller lipids</a:t>
            </a:r>
          </a:p>
          <a:p>
            <a:pPr lvl="1"/>
            <a:r>
              <a:rPr lang="en-US" dirty="0"/>
              <a:t>Starts in stomach</a:t>
            </a:r>
          </a:p>
          <a:p>
            <a:pPr lvl="2"/>
            <a:r>
              <a:rPr lang="en-US" dirty="0"/>
              <a:t>Peristalsis</a:t>
            </a:r>
          </a:p>
          <a:p>
            <a:pPr lvl="2"/>
            <a:r>
              <a:rPr lang="en-US" dirty="0"/>
              <a:t>Wear and tear through sphincter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25161" y="3737582"/>
            <a:ext cx="152971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Emulsification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13324" y="5240939"/>
            <a:ext cx="181429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Fat Globules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96328" y="3220461"/>
            <a:ext cx="5114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Fat</a:t>
            </a:r>
          </a:p>
        </p:txBody>
      </p:sp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Triacylglycerol Digestion: Small Intestine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31832" cy="4351338"/>
          </a:xfrm>
        </p:spPr>
        <p:txBody>
          <a:bodyPr>
            <a:normAutofit/>
          </a:bodyPr>
          <a:lstStyle/>
          <a:p>
            <a:r>
              <a:rPr lang="en-US" dirty="0"/>
              <a:t>Lipid droplets and digestive products enter small intestine</a:t>
            </a:r>
          </a:p>
          <a:p>
            <a:r>
              <a:rPr lang="en-US" u="sng" dirty="0"/>
              <a:t>90% of lipid digestion </a:t>
            </a:r>
            <a:r>
              <a:rPr lang="en-US" dirty="0"/>
              <a:t>occurs in small intestine</a:t>
            </a:r>
          </a:p>
          <a:p>
            <a:r>
              <a:rPr lang="en-US" dirty="0"/>
              <a:t>Efficient emulsifiers – bile salts</a:t>
            </a:r>
          </a:p>
          <a:p>
            <a:pPr lvl="1"/>
            <a:r>
              <a:rPr lang="en-US" dirty="0"/>
              <a:t>Allows for greater availability of lipases to reach triacylglycerides </a:t>
            </a:r>
          </a:p>
          <a:p>
            <a:r>
              <a:rPr lang="en-US" dirty="0"/>
              <a:t>Different lipase (pancreatic lipase) – require less acidic environment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85" y="1690688"/>
            <a:ext cx="1866470" cy="49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90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does the majority of lipase activity occur?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Mouth and esophagus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Stomach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Small Intestine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Large Intestine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159" y="548334"/>
            <a:ext cx="3951782" cy="5955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2070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Triacylglycerol Digestion: Role of CCK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72" y="1380656"/>
            <a:ext cx="7344978" cy="4525963"/>
          </a:xfrm>
        </p:spPr>
        <p:txBody>
          <a:bodyPr>
            <a:normAutofit/>
          </a:bodyPr>
          <a:lstStyle/>
          <a:p>
            <a:r>
              <a:rPr lang="en-US" dirty="0"/>
              <a:t>CCK activated by peptides and fats in the small intestine and released from </a:t>
            </a:r>
            <a:r>
              <a:rPr lang="en-US" dirty="0" err="1"/>
              <a:t>enteroendocrine</a:t>
            </a:r>
            <a:r>
              <a:rPr lang="en-US" dirty="0"/>
              <a:t> cells (I Cells)</a:t>
            </a:r>
          </a:p>
          <a:p>
            <a:r>
              <a:rPr lang="en-US" dirty="0"/>
              <a:t>Also stimulated by paracrine signaling from enterocytes and the </a:t>
            </a:r>
            <a:r>
              <a:rPr lang="en-US" dirty="0" err="1"/>
              <a:t>parasymathetic</a:t>
            </a:r>
            <a:r>
              <a:rPr lang="en-US" dirty="0"/>
              <a:t> nervous system</a:t>
            </a:r>
          </a:p>
          <a:p>
            <a:r>
              <a:rPr lang="en-US" dirty="0"/>
              <a:t>CCK stimulates release of:</a:t>
            </a:r>
          </a:p>
          <a:p>
            <a:pPr lvl="1"/>
            <a:r>
              <a:rPr lang="en-US" dirty="0"/>
              <a:t>Bicarbonate and lipases from pancreas – part of pancreatic juice</a:t>
            </a:r>
          </a:p>
          <a:p>
            <a:pPr lvl="1"/>
            <a:r>
              <a:rPr lang="en-US" dirty="0"/>
              <a:t>Bile from gallbladder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01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Bile Acid Production</a:t>
            </a:r>
          </a:p>
        </p:txBody>
      </p:sp>
      <p:pic>
        <p:nvPicPr>
          <p:cNvPr id="4" name="Picture 3" descr="bile_m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" t="11827" r="13210" b="9443"/>
          <a:stretch/>
        </p:blipFill>
        <p:spPr>
          <a:xfrm>
            <a:off x="7194884" y="4595733"/>
            <a:ext cx="4364860" cy="1731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04" y="1462088"/>
            <a:ext cx="6438913" cy="38919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919" y="365125"/>
            <a:ext cx="2340622" cy="40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0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Bile Salts and Intrahepatic Portal Circulation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Cholesterol is converted into bile salts and stored in gall bladder</a:t>
            </a:r>
          </a:p>
          <a:p>
            <a:r>
              <a:rPr lang="en-US" dirty="0"/>
              <a:t>CCK promotes Bile Release</a:t>
            </a:r>
          </a:p>
          <a:p>
            <a:pPr lvl="1"/>
            <a:r>
              <a:rPr lang="en-US" dirty="0"/>
              <a:t>Contraction of gallbladder</a:t>
            </a:r>
          </a:p>
          <a:p>
            <a:pPr lvl="1"/>
            <a:r>
              <a:rPr lang="en-US" dirty="0"/>
              <a:t>Relaxation of Sphincter of </a:t>
            </a:r>
            <a:r>
              <a:rPr lang="en-US" dirty="0" err="1"/>
              <a:t>Oddi</a:t>
            </a:r>
            <a:endParaRPr lang="en-US" dirty="0"/>
          </a:p>
          <a:p>
            <a:r>
              <a:rPr lang="en-US" dirty="0"/>
              <a:t>~30g per day released per day, 95% of it is recovered in terminal </a:t>
            </a:r>
            <a:r>
              <a:rPr lang="en-US" dirty="0" err="1"/>
              <a:t>illeum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6" y="1504951"/>
            <a:ext cx="4212401" cy="4949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73487" y="4386262"/>
            <a:ext cx="1446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Times New Roman" charset="0"/>
                <a:ea typeface="Times New Roman" charset="0"/>
                <a:cs typeface="Times New Roman" charset="0"/>
              </a:rPr>
              <a:t>Shphincter</a:t>
            </a:r>
            <a:r>
              <a:rPr lang="en-US" sz="1200" b="1" dirty="0">
                <a:latin typeface="Times New Roman" charset="0"/>
                <a:ea typeface="Times New Roman" charset="0"/>
                <a:cs typeface="Times New Roman" charset="0"/>
              </a:rPr>
              <a:t> of </a:t>
            </a:r>
            <a:r>
              <a:rPr lang="en-US" sz="1200" b="1" dirty="0" err="1">
                <a:latin typeface="Times New Roman" charset="0"/>
                <a:ea typeface="Times New Roman" charset="0"/>
                <a:cs typeface="Times New Roman" charset="0"/>
              </a:rPr>
              <a:t>Oddi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transport mechanism do you think is needed to fill the gall bladder?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Diffusion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Active Transport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Passive Transport</a:t>
            </a:r>
          </a:p>
        </p:txBody>
      </p:sp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problems due to bile salt defects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0638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Cholestasis</a:t>
            </a:r>
          </a:p>
          <a:p>
            <a:pPr lvl="1"/>
            <a:r>
              <a:rPr lang="en-US" dirty="0"/>
              <a:t>Reduced flow of bile</a:t>
            </a:r>
          </a:p>
          <a:p>
            <a:pPr lvl="1"/>
            <a:r>
              <a:rPr lang="en-US" dirty="0"/>
              <a:t>Caused by hepatitis, liver disease, biliary cirrhosis, bile stones or blockages</a:t>
            </a:r>
          </a:p>
          <a:p>
            <a:pPr lvl="1"/>
            <a:r>
              <a:rPr lang="en-US" dirty="0"/>
              <a:t>Poor absorption of fats, vitamins (D/E/K)</a:t>
            </a:r>
          </a:p>
          <a:p>
            <a:r>
              <a:rPr lang="en-US" dirty="0"/>
              <a:t>Gallstones</a:t>
            </a:r>
          </a:p>
          <a:p>
            <a:pPr lvl="1"/>
            <a:r>
              <a:rPr lang="en-US" dirty="0" err="1"/>
              <a:t>Crystalization</a:t>
            </a:r>
            <a:r>
              <a:rPr lang="en-US" dirty="0"/>
              <a:t> of bile salts in gallbladder</a:t>
            </a:r>
          </a:p>
          <a:p>
            <a:pPr lvl="1"/>
            <a:r>
              <a:rPr lang="en-US" dirty="0"/>
              <a:t>Associated with too much cholesterol in diet</a:t>
            </a:r>
          </a:p>
          <a:p>
            <a:r>
              <a:rPr lang="en-US" dirty="0" err="1"/>
              <a:t>Cholecystis</a:t>
            </a:r>
            <a:endParaRPr lang="en-US" dirty="0"/>
          </a:p>
          <a:p>
            <a:pPr lvl="1"/>
            <a:r>
              <a:rPr lang="en-US" dirty="0"/>
              <a:t>Inflammation of gallbladder</a:t>
            </a:r>
          </a:p>
          <a:p>
            <a:pPr lvl="1"/>
            <a:r>
              <a:rPr lang="en-US" dirty="0"/>
              <a:t>Commonly caused by gallstones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63" y="1520783"/>
            <a:ext cx="3741437" cy="49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61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Options for Bile Salt Disorders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Exogenous bile salt supplementation</a:t>
            </a:r>
          </a:p>
          <a:p>
            <a:r>
              <a:rPr lang="en-US" dirty="0"/>
              <a:t>Low fat diet</a:t>
            </a:r>
          </a:p>
          <a:p>
            <a:r>
              <a:rPr lang="en-US" dirty="0"/>
              <a:t>Medium chain triglycerides</a:t>
            </a:r>
          </a:p>
          <a:p>
            <a:r>
              <a:rPr lang="en-US" dirty="0"/>
              <a:t>Oral fat soluble vitamins (A, D, E, and K)</a:t>
            </a:r>
          </a:p>
        </p:txBody>
      </p:sp>
    </p:spTree>
    <p:extLst>
      <p:ext uri="{BB962C8B-B14F-4D97-AF65-F5344CB8AC3E}">
        <p14:creationId xmlns:p14="http://schemas.microsoft.com/office/powerpoint/2010/main" val="395173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tructure-of-triglycerid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2402" r="17440" b="12154"/>
          <a:stretch/>
        </p:blipFill>
        <p:spPr>
          <a:xfrm>
            <a:off x="7569165" y="2018857"/>
            <a:ext cx="2520910" cy="22245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Triacylglycerol Digestion: Small Intestine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73764" cy="4351338"/>
          </a:xfrm>
        </p:spPr>
        <p:txBody>
          <a:bodyPr>
            <a:normAutofit/>
          </a:bodyPr>
          <a:lstStyle/>
          <a:p>
            <a:r>
              <a:rPr lang="en-US" dirty="0"/>
              <a:t>Pancreatic lipase activity</a:t>
            </a:r>
          </a:p>
          <a:p>
            <a:pPr marL="457200" lvl="1" indent="0">
              <a:buNone/>
            </a:pPr>
            <a:r>
              <a:rPr lang="en-US" dirty="0"/>
              <a:t>–Specific to </a:t>
            </a:r>
            <a:r>
              <a:rPr lang="en-US" u="sng" dirty="0"/>
              <a:t>sn-1 and -3</a:t>
            </a:r>
            <a:r>
              <a:rPr lang="en-US" dirty="0"/>
              <a:t> FA of triacylglycerol</a:t>
            </a:r>
          </a:p>
          <a:p>
            <a:pPr marL="457200" lvl="1" indent="0">
              <a:buNone/>
            </a:pPr>
            <a:r>
              <a:rPr lang="en-US" dirty="0"/>
              <a:t>- LCFA</a:t>
            </a:r>
          </a:p>
          <a:p>
            <a:pPr lvl="1"/>
            <a:r>
              <a:rPr lang="en-US" dirty="0"/>
              <a:t>Products include:</a:t>
            </a:r>
          </a:p>
          <a:p>
            <a:pPr lvl="2"/>
            <a:r>
              <a:rPr lang="en-US" dirty="0"/>
              <a:t>Di- and </a:t>
            </a:r>
            <a:r>
              <a:rPr lang="en-US" dirty="0" err="1"/>
              <a:t>monoacylglycerols</a:t>
            </a:r>
            <a:r>
              <a:rPr lang="en-US" dirty="0"/>
              <a:t> (sn2)</a:t>
            </a:r>
          </a:p>
          <a:p>
            <a:pPr lvl="2"/>
            <a:r>
              <a:rPr lang="en-US" dirty="0"/>
              <a:t>Free fatty acids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9869943" y="3647862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50100" y="2329561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69943" y="2971404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sn-2</a:t>
            </a:r>
          </a:p>
        </p:txBody>
      </p:sp>
      <p:pic>
        <p:nvPicPr>
          <p:cNvPr id="8" name="Picture 7" descr="bile_me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7" t="25260" r="13210" b="9443"/>
          <a:stretch/>
        </p:blipFill>
        <p:spPr>
          <a:xfrm>
            <a:off x="8269482" y="4564040"/>
            <a:ext cx="1120275" cy="15640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14" y="4243362"/>
            <a:ext cx="7170109" cy="24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Pancreatic Lipase Requires Colipase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5510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Pro-</a:t>
            </a:r>
            <a:r>
              <a:rPr lang="en-US" dirty="0" err="1"/>
              <a:t>colipase</a:t>
            </a:r>
            <a:r>
              <a:rPr lang="en-US" dirty="0"/>
              <a:t> secreted by pancreas</a:t>
            </a:r>
          </a:p>
          <a:p>
            <a:pPr lvl="1"/>
            <a:r>
              <a:rPr lang="en-US" dirty="0"/>
              <a:t>Activated by trypsin to colipase (co-enzyme for pancreatic lipase) in small intestine</a:t>
            </a:r>
          </a:p>
          <a:p>
            <a:r>
              <a:rPr lang="en-US" dirty="0" err="1"/>
              <a:t>Colipase</a:t>
            </a:r>
            <a:r>
              <a:rPr lang="en-US" dirty="0"/>
              <a:t> required for </a:t>
            </a:r>
            <a:r>
              <a:rPr lang="en-US" u="sng" dirty="0"/>
              <a:t>pancreatic lipase </a:t>
            </a:r>
            <a:r>
              <a:rPr lang="en-US" dirty="0"/>
              <a:t>to recognize and bind substrates</a:t>
            </a:r>
          </a:p>
          <a:p>
            <a:pPr lvl="1"/>
            <a:r>
              <a:rPr lang="en-US" dirty="0" err="1"/>
              <a:t>Colipase</a:t>
            </a:r>
            <a:r>
              <a:rPr lang="en-US" dirty="0"/>
              <a:t> allows pancreatic lipase to bind to lipid droplet = hydrolytic action on droplet</a:t>
            </a:r>
            <a:endParaRPr lang="en-US" sz="2800" dirty="0"/>
          </a:p>
          <a:p>
            <a:r>
              <a:rPr lang="en-US" dirty="0"/>
              <a:t>Lipase or Colipase deficiency – results in lipid malabsorption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099" y="1690688"/>
            <a:ext cx="516731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Orlistat (aka Xenical)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1" y="1941435"/>
            <a:ext cx="4863948" cy="2725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273" y="1941435"/>
            <a:ext cx="6188242" cy="3045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47347" y="5238172"/>
            <a:ext cx="6027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Jarl S, Mark N. </a:t>
            </a:r>
            <a:r>
              <a:rPr lang="en-US" dirty="0" err="1"/>
              <a:t>XENical</a:t>
            </a:r>
            <a:r>
              <a:rPr lang="en-US" dirty="0"/>
              <a:t> in the Prevention of Diabetes in Obese Subjects ( XENDOS ) Study. Diabetes Care 2004; 27:155–61. 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5326" y="5402179"/>
            <a:ext cx="434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would be some side effects of </a:t>
            </a:r>
            <a:r>
              <a:rPr lang="en-US" dirty="0" err="1"/>
              <a:t>xenical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29257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Steatorrhea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62800" cy="4351338"/>
          </a:xfrm>
        </p:spPr>
        <p:txBody>
          <a:bodyPr/>
          <a:lstStyle/>
          <a:p>
            <a:r>
              <a:rPr lang="en-US" dirty="0"/>
              <a:t>Excess fat intake</a:t>
            </a:r>
          </a:p>
          <a:p>
            <a:r>
              <a:rPr lang="en-US" dirty="0"/>
              <a:t>Decreased digestion</a:t>
            </a:r>
          </a:p>
          <a:p>
            <a:r>
              <a:rPr lang="en-US" dirty="0"/>
              <a:t>Decreased absorption</a:t>
            </a:r>
          </a:p>
          <a:p>
            <a:r>
              <a:rPr lang="en-US" dirty="0"/>
              <a:t>Can be caused by inflammation reducing the efficiency of digestion and absorption</a:t>
            </a:r>
          </a:p>
          <a:p>
            <a:pPr lvl="1"/>
            <a:r>
              <a:rPr lang="en-US" dirty="0"/>
              <a:t>Celiac, Crohn’s disease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374" y="0"/>
            <a:ext cx="406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5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enzyme requires colipase for its activity?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Cholesterol </a:t>
            </a:r>
            <a:r>
              <a:rPr lang="en-US" dirty="0" smtClean="0"/>
              <a:t>esterase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Lingual lipase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Gastric lipase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Pancreatic lipase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67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209"/>
            <a:ext cx="8229600" cy="1143000"/>
          </a:xfrm>
        </p:spPr>
        <p:txBody>
          <a:bodyPr/>
          <a:lstStyle/>
          <a:p>
            <a:r>
              <a:rPr lang="en-US" dirty="0"/>
              <a:t>Cholesterol Digestion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1883" y="1150210"/>
            <a:ext cx="8229600" cy="4708525"/>
          </a:xfrm>
        </p:spPr>
        <p:txBody>
          <a:bodyPr>
            <a:normAutofit/>
          </a:bodyPr>
          <a:lstStyle/>
          <a:p>
            <a:r>
              <a:rPr lang="en-US" u="sng" dirty="0"/>
              <a:t>Sterol esterase</a:t>
            </a:r>
            <a:r>
              <a:rPr lang="en-US" dirty="0"/>
              <a:t>: cleaves fatty acid from cholesterol ester</a:t>
            </a:r>
          </a:p>
          <a:p>
            <a:pPr lvl="1"/>
            <a:r>
              <a:rPr lang="en-US" dirty="0"/>
              <a:t>In small intestine, secreted from pancreas in active form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3739838"/>
            <a:ext cx="337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Esterified cholesterol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268671" y="3883331"/>
            <a:ext cx="1554511" cy="2755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17383" y="3748204"/>
            <a:ext cx="337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Cholesterol + Free FA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39288" y="3216618"/>
            <a:ext cx="1974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Esterase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2899" r="52385"/>
          <a:stretch/>
        </p:blipFill>
        <p:spPr>
          <a:xfrm>
            <a:off x="1830584" y="4374240"/>
            <a:ext cx="3720206" cy="1987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52385" b="49533"/>
          <a:stretch/>
        </p:blipFill>
        <p:spPr>
          <a:xfrm>
            <a:off x="6216684" y="4216551"/>
            <a:ext cx="3994117" cy="2286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80777" y="5315489"/>
            <a:ext cx="1207180" cy="118706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33743" y="5315492"/>
            <a:ext cx="12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Fatty acid</a:t>
            </a:r>
          </a:p>
        </p:txBody>
      </p:sp>
    </p:spTree>
    <p:extLst>
      <p:ext uri="{BB962C8B-B14F-4D97-AF65-F5344CB8AC3E}">
        <p14:creationId xmlns:p14="http://schemas.microsoft.com/office/powerpoint/2010/main" val="144714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Sterols,  ABCG5/8 and </a:t>
            </a:r>
            <a:r>
              <a:rPr lang="en-US" dirty="0" err="1"/>
              <a:t>Sitosterolemia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957888" y="1825625"/>
            <a:ext cx="5395912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Plant sterols compete with cholesterol for transporter (NPC1L1)</a:t>
            </a:r>
          </a:p>
          <a:p>
            <a:pPr lvl="1"/>
            <a:r>
              <a:rPr lang="en-US" dirty="0"/>
              <a:t>Can be cholesterol lowering agents</a:t>
            </a:r>
          </a:p>
          <a:p>
            <a:r>
              <a:rPr lang="en-US" dirty="0"/>
              <a:t>Normally removal of plant sterols from the small intestine is is very efficient (~95%) by ABCG58 Active Transporters</a:t>
            </a:r>
          </a:p>
          <a:p>
            <a:r>
              <a:rPr lang="en-US" dirty="0"/>
              <a:t>Lack of ABCG5/8 leads to build up of </a:t>
            </a:r>
            <a:r>
              <a:rPr lang="en-US" dirty="0" err="1"/>
              <a:t>phytosterols</a:t>
            </a:r>
            <a:r>
              <a:rPr lang="en-US" dirty="0"/>
              <a:t> in the body which cannot be exported as bile salts this is </a:t>
            </a:r>
            <a:r>
              <a:rPr lang="en-US" dirty="0" err="1"/>
              <a:t>sitosterolemia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686" r="30506"/>
          <a:stretch/>
        </p:blipFill>
        <p:spPr>
          <a:xfrm>
            <a:off x="1219576" y="1341771"/>
            <a:ext cx="4670425" cy="44561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51689" y="3776579"/>
            <a:ext cx="4692316" cy="19250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79778" y="4535905"/>
            <a:ext cx="5374021" cy="17553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616" y="3621506"/>
            <a:ext cx="3958344" cy="32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869" y="4114800"/>
            <a:ext cx="6564761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Phospholipid Digestion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Pancreatic phospholipase secreted from pancreas</a:t>
            </a:r>
          </a:p>
          <a:p>
            <a:pPr lvl="1"/>
            <a:r>
              <a:rPr lang="en-US" dirty="0"/>
              <a:t>Phospholipase A2 specific to sn-2 of </a:t>
            </a:r>
            <a:r>
              <a:rPr lang="en-US" dirty="0" err="1"/>
              <a:t>phosphatidylcholine</a:t>
            </a:r>
            <a:endParaRPr lang="en-US" dirty="0"/>
          </a:p>
          <a:p>
            <a:pPr lvl="2"/>
            <a:r>
              <a:rPr lang="en-US" sz="2200" dirty="0"/>
              <a:t>Most predominate dietary phospholipid is </a:t>
            </a:r>
            <a:r>
              <a:rPr lang="en-US" sz="2200" dirty="0" err="1"/>
              <a:t>phosphatidylcholine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3496106"/>
            <a:ext cx="337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Phosphatidylcholine</a:t>
            </a:r>
            <a:endParaRPr lang="en-US" sz="2800" dirty="0"/>
          </a:p>
        </p:txBody>
      </p:sp>
      <p:sp>
        <p:nvSpPr>
          <p:cNvPr id="5" name="Right Arrow 4"/>
          <p:cNvSpPr/>
          <p:nvPr/>
        </p:nvSpPr>
        <p:spPr>
          <a:xfrm>
            <a:off x="5268671" y="3639599"/>
            <a:ext cx="1554511" cy="2755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78359" y="3504473"/>
            <a:ext cx="3844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lysophosphatidylcholine</a:t>
            </a:r>
            <a:r>
              <a:rPr lang="en-US" sz="2800" dirty="0"/>
              <a:t> + </a:t>
            </a:r>
            <a:r>
              <a:rPr lang="en-US" sz="2800" u="sng" dirty="0"/>
              <a:t>Free FAs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40467" y="3092414"/>
            <a:ext cx="303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Phospholipase A2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23261" y="4772761"/>
            <a:ext cx="12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Fatty acid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78572" y="5201858"/>
            <a:ext cx="656456" cy="6012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86256" y="4415897"/>
            <a:ext cx="656456" cy="6012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52246" y="4463193"/>
            <a:ext cx="12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Fatty acid</a:t>
            </a:r>
          </a:p>
        </p:txBody>
      </p:sp>
    </p:spTree>
    <p:extLst>
      <p:ext uri="{BB962C8B-B14F-4D97-AF65-F5344CB8AC3E}">
        <p14:creationId xmlns:p14="http://schemas.microsoft.com/office/powerpoint/2010/main" val="154948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Lipase Worksheet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4581519"/>
              </p:ext>
            </p:extLst>
          </p:nvPr>
        </p:nvGraphicFramePr>
        <p:xfrm>
          <a:off x="838200" y="1825625"/>
          <a:ext cx="10158663" cy="4912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7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171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202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525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818676">
                <a:tc>
                  <a:txBody>
                    <a:bodyPr/>
                    <a:lstStyle/>
                    <a:p>
                      <a:r>
                        <a:rPr lang="en-US" sz="2000" dirty="0"/>
                        <a:t>Lipase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Secreted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Specificity (type, </a:t>
                      </a:r>
                      <a:r>
                        <a:rPr lang="en-US" sz="2000" dirty="0" err="1"/>
                        <a:t>sn</a:t>
                      </a:r>
                      <a:r>
                        <a:rPr lang="en-US" sz="2000" dirty="0"/>
                        <a:t> and length)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8676">
                <a:tc>
                  <a:txBody>
                    <a:bodyPr/>
                    <a:lstStyle/>
                    <a:p>
                      <a:r>
                        <a:rPr lang="en-US" sz="2000" dirty="0"/>
                        <a:t>Lingual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8676">
                <a:tc>
                  <a:txBody>
                    <a:bodyPr/>
                    <a:lstStyle/>
                    <a:p>
                      <a:r>
                        <a:rPr lang="en-US" sz="2000" dirty="0"/>
                        <a:t>Gastric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8676">
                <a:tc>
                  <a:txBody>
                    <a:bodyPr/>
                    <a:lstStyle/>
                    <a:p>
                      <a:r>
                        <a:rPr lang="en-US" sz="2000" dirty="0"/>
                        <a:t>Pancreatic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8676">
                <a:tc>
                  <a:txBody>
                    <a:bodyPr/>
                    <a:lstStyle/>
                    <a:p>
                      <a:r>
                        <a:rPr lang="en-US" sz="2000" dirty="0"/>
                        <a:t>Cholesterol Esterase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8676">
                <a:tc>
                  <a:txBody>
                    <a:bodyPr/>
                    <a:lstStyle/>
                    <a:p>
                      <a:r>
                        <a:rPr lang="en-US" sz="2000" dirty="0"/>
                        <a:t>Phospholipase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39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lipase would be least affected by antacids?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Lingual Lipase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Gastric Lipase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Pancreatic Lipase</a:t>
            </a:r>
          </a:p>
        </p:txBody>
      </p:sp>
    </p:spTree>
    <p:extLst>
      <p:ext uri="{BB962C8B-B14F-4D97-AF65-F5344CB8AC3E}">
        <p14:creationId xmlns:p14="http://schemas.microsoft.com/office/powerpoint/2010/main" val="1549792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lipase function would be most affected by </a:t>
            </a:r>
            <a:r>
              <a:rPr lang="en-US" dirty="0" err="1"/>
              <a:t>enterokinase</a:t>
            </a:r>
            <a:r>
              <a:rPr lang="en-US" dirty="0"/>
              <a:t> deficiency?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Lingual Lipase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Gastric Lipase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Pancreatic Lipase</a:t>
            </a:r>
          </a:p>
        </p:txBody>
      </p:sp>
    </p:spTree>
    <p:extLst>
      <p:ext uri="{BB962C8B-B14F-4D97-AF65-F5344CB8AC3E}">
        <p14:creationId xmlns:p14="http://schemas.microsoft.com/office/powerpoint/2010/main" val="1368956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Lipase Worksheet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1257813"/>
              </p:ext>
            </p:extLst>
          </p:nvPr>
        </p:nvGraphicFramePr>
        <p:xfrm>
          <a:off x="838200" y="1825625"/>
          <a:ext cx="10206790" cy="4767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9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76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303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698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94613">
                <a:tc>
                  <a:txBody>
                    <a:bodyPr/>
                    <a:lstStyle/>
                    <a:p>
                      <a:r>
                        <a:rPr lang="en-US" sz="2000" dirty="0"/>
                        <a:t>Lipase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Secreted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Specificity (</a:t>
                      </a:r>
                      <a:r>
                        <a:rPr lang="en-US" sz="2000" dirty="0" err="1"/>
                        <a:t>sn</a:t>
                      </a:r>
                      <a:r>
                        <a:rPr lang="en-US" sz="2000" dirty="0"/>
                        <a:t> and length)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4613">
                <a:tc>
                  <a:txBody>
                    <a:bodyPr/>
                    <a:lstStyle/>
                    <a:p>
                      <a:r>
                        <a:rPr lang="en-US" sz="2000" dirty="0"/>
                        <a:t>Lingual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Stomach (pH)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sn3 MCFA/SCFA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4613">
                <a:tc>
                  <a:txBody>
                    <a:bodyPr/>
                    <a:lstStyle/>
                    <a:p>
                      <a:r>
                        <a:rPr lang="en-US" sz="2000" dirty="0"/>
                        <a:t>Gastric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Stomach (Chief Cells)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Stomach (pH) and 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sn1/sn3</a:t>
                      </a:r>
                      <a:r>
                        <a:rPr lang="en-US" sz="2000" baseline="0" dirty="0"/>
                        <a:t> MCFA/SCFA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94613">
                <a:tc>
                  <a:txBody>
                    <a:bodyPr/>
                    <a:lstStyle/>
                    <a:p>
                      <a:r>
                        <a:rPr lang="en-US" sz="2000" dirty="0"/>
                        <a:t>Pancreatic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Pancreas</a:t>
                      </a:r>
                      <a:r>
                        <a:rPr lang="en-US" sz="2000" baseline="0" dirty="0"/>
                        <a:t> (CCK)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sn1/sn3</a:t>
                      </a:r>
                      <a:r>
                        <a:rPr lang="en-US" sz="2000" baseline="0" dirty="0"/>
                        <a:t> LCFA</a:t>
                      </a:r>
                    </a:p>
                    <a:p>
                      <a:r>
                        <a:rPr lang="en-US" sz="2000" baseline="0" dirty="0"/>
                        <a:t>Requires colipase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94613">
                <a:tc>
                  <a:txBody>
                    <a:bodyPr/>
                    <a:lstStyle/>
                    <a:p>
                      <a:r>
                        <a:rPr lang="en-US" sz="2000" dirty="0"/>
                        <a:t>Cholesterol</a:t>
                      </a:r>
                      <a:r>
                        <a:rPr lang="en-US" sz="2000" baseline="0" dirty="0"/>
                        <a:t> esterase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Pancreas (CCK)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Cholesterol esters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4613">
                <a:tc>
                  <a:txBody>
                    <a:bodyPr/>
                    <a:lstStyle/>
                    <a:p>
                      <a:r>
                        <a:rPr lang="en-US" sz="2000" dirty="0"/>
                        <a:t>Phospholipase 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Pancreas</a:t>
                      </a:r>
                      <a:r>
                        <a:rPr lang="en-US" sz="2000" baseline="0" dirty="0"/>
                        <a:t> (CCK)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Phospholipids (sn2)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712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Small Intestine End 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Products in small intestine:</a:t>
            </a:r>
          </a:p>
          <a:p>
            <a:pPr lvl="1"/>
            <a:r>
              <a:rPr lang="en-US" dirty="0"/>
              <a:t>Fatty acids</a:t>
            </a:r>
          </a:p>
          <a:p>
            <a:pPr lvl="1"/>
            <a:r>
              <a:rPr lang="en-US" dirty="0"/>
              <a:t>Mono- and </a:t>
            </a:r>
            <a:r>
              <a:rPr lang="en-US" dirty="0" err="1"/>
              <a:t>diacylglycerols</a:t>
            </a:r>
            <a:endParaRPr lang="en-US" dirty="0"/>
          </a:p>
          <a:p>
            <a:pPr lvl="1"/>
            <a:r>
              <a:rPr lang="en-US" dirty="0"/>
              <a:t>Cholesterol</a:t>
            </a:r>
          </a:p>
          <a:p>
            <a:pPr lvl="1"/>
            <a:r>
              <a:rPr lang="en-US" dirty="0"/>
              <a:t>Phospholipids </a:t>
            </a:r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87" y="4300900"/>
            <a:ext cx="3390900" cy="2400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99057" y="6177980"/>
            <a:ext cx="316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Micelle</a:t>
            </a:r>
          </a:p>
        </p:txBody>
      </p:sp>
      <p:sp>
        <p:nvSpPr>
          <p:cNvPr id="4" name="Right Brace 3"/>
          <p:cNvSpPr/>
          <p:nvPr/>
        </p:nvSpPr>
        <p:spPr>
          <a:xfrm>
            <a:off x="6591527" y="2039603"/>
            <a:ext cx="950858" cy="20652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ent Arrow 4"/>
          <p:cNvSpPr/>
          <p:nvPr/>
        </p:nvSpPr>
        <p:spPr>
          <a:xfrm rot="5400000">
            <a:off x="7669178" y="2937540"/>
            <a:ext cx="813816" cy="86868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10426" y="2964973"/>
            <a:ext cx="1517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Micelle Formation</a:t>
            </a:r>
          </a:p>
        </p:txBody>
      </p:sp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Absorption: Small Intestinal Enterocytes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74042" cy="4351338"/>
          </a:xfrm>
        </p:spPr>
        <p:txBody>
          <a:bodyPr>
            <a:normAutofit/>
          </a:bodyPr>
          <a:lstStyle/>
          <a:p>
            <a:r>
              <a:rPr lang="en-US" dirty="0"/>
              <a:t>Lipid contents diffuse out of micelle</a:t>
            </a:r>
          </a:p>
          <a:p>
            <a:r>
              <a:rPr lang="en-US" dirty="0"/>
              <a:t>Cross apical membrane by diffusion (concentration gradient), passive and active transport mechanisms</a:t>
            </a:r>
          </a:p>
          <a:p>
            <a:r>
              <a:rPr lang="en-US" dirty="0"/>
              <a:t>Bile salts are either exported from enterocyte or removed during uptake</a:t>
            </a:r>
          </a:p>
        </p:txBody>
      </p:sp>
      <p:pic>
        <p:nvPicPr>
          <p:cNvPr id="4" name="Picture 3" descr="digest_fat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4" t="12002" r="35685" b="13342"/>
          <a:stretch/>
        </p:blipFill>
        <p:spPr>
          <a:xfrm>
            <a:off x="7875223" y="1825625"/>
            <a:ext cx="2735148" cy="3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93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in the enterocyte?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82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tissue synthesizes chylomicrons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Liver cells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Bile ducts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Enterocytes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Adipocytes</a:t>
            </a:r>
          </a:p>
        </p:txBody>
      </p:sp>
    </p:spTree>
    <p:extLst>
      <p:ext uri="{BB962C8B-B14F-4D97-AF65-F5344CB8AC3E}">
        <p14:creationId xmlns:p14="http://schemas.microsoft.com/office/powerpoint/2010/main" val="415108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Absorption: Small Intestine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792579" cy="4525963"/>
          </a:xfrm>
        </p:spPr>
        <p:txBody>
          <a:bodyPr>
            <a:normAutofit/>
          </a:bodyPr>
          <a:lstStyle/>
          <a:p>
            <a:r>
              <a:rPr lang="en-US" dirty="0"/>
              <a:t>Digested lipids in enterocyte </a:t>
            </a:r>
          </a:p>
          <a:p>
            <a:pPr lvl="1"/>
            <a:r>
              <a:rPr lang="en-US" u="sng" dirty="0"/>
              <a:t>FAs with &lt;12 carbons are more soluble</a:t>
            </a:r>
          </a:p>
          <a:p>
            <a:pPr lvl="2"/>
            <a:r>
              <a:rPr lang="en-US" dirty="0"/>
              <a:t> Diffuse into circulation </a:t>
            </a:r>
            <a:r>
              <a:rPr lang="en-US" dirty="0">
                <a:sym typeface="Wingdings"/>
              </a:rPr>
              <a:t> liver</a:t>
            </a:r>
          </a:p>
          <a:p>
            <a:pPr lvl="2"/>
            <a:r>
              <a:rPr lang="en-US" dirty="0">
                <a:sym typeface="Wingdings"/>
              </a:rPr>
              <a:t>Transported to liver by </a:t>
            </a:r>
            <a:r>
              <a:rPr lang="en-US" u="sng" dirty="0">
                <a:sym typeface="Wingdings"/>
              </a:rPr>
              <a:t>albumin</a:t>
            </a:r>
          </a:p>
          <a:p>
            <a:pPr lvl="2"/>
            <a:r>
              <a:rPr lang="en-US" dirty="0">
                <a:sym typeface="Wingdings"/>
              </a:rPr>
              <a:t>Small and medium chain fatty acids</a:t>
            </a:r>
            <a:endParaRPr lang="en-US" dirty="0"/>
          </a:p>
          <a:p>
            <a:pPr lvl="1"/>
            <a:r>
              <a:rPr lang="en-US" u="sng" dirty="0"/>
              <a:t>FA with ≥12</a:t>
            </a:r>
            <a:r>
              <a:rPr lang="en-US" dirty="0"/>
              <a:t> carbons reform (</a:t>
            </a:r>
            <a:r>
              <a:rPr lang="en-US" u="sng" dirty="0"/>
              <a:t>re-esterification</a:t>
            </a:r>
            <a:r>
              <a:rPr lang="en-US" dirty="0"/>
              <a:t>) into:</a:t>
            </a:r>
          </a:p>
          <a:p>
            <a:pPr lvl="2"/>
            <a:r>
              <a:rPr lang="en-US" dirty="0"/>
              <a:t>Tri, di-, and monoacylglycerols</a:t>
            </a:r>
          </a:p>
          <a:p>
            <a:pPr lvl="2"/>
            <a:r>
              <a:rPr lang="en-US" dirty="0"/>
              <a:t>Cholesterol esters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47" y="1690688"/>
            <a:ext cx="6061210" cy="341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18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Chylomicrons are lipoprotein 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23547" cy="4351338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3200" dirty="0">
                <a:solidFill>
                  <a:srgbClr val="000000"/>
                </a:solidFill>
              </a:rPr>
              <a:t>Re-</a:t>
            </a:r>
            <a:r>
              <a:rPr lang="en-US" sz="3200" dirty="0" err="1">
                <a:solidFill>
                  <a:srgbClr val="000000"/>
                </a:solidFill>
              </a:rPr>
              <a:t>esterfied</a:t>
            </a:r>
            <a:r>
              <a:rPr lang="en-US" sz="3200" dirty="0">
                <a:solidFill>
                  <a:srgbClr val="000000"/>
                </a:solidFill>
              </a:rPr>
              <a:t> lipids and long-chained fatty acids form a </a:t>
            </a:r>
            <a:r>
              <a:rPr lang="en-US" sz="3200" u="sng" dirty="0">
                <a:solidFill>
                  <a:srgbClr val="000000"/>
                </a:solidFill>
              </a:rPr>
              <a:t>chylomicron</a:t>
            </a:r>
          </a:p>
          <a:p>
            <a:pPr marL="742950" lvl="2" indent="-342900"/>
            <a:r>
              <a:rPr lang="en-US" sz="2800" dirty="0">
                <a:solidFill>
                  <a:srgbClr val="000000"/>
                </a:solidFill>
              </a:rPr>
              <a:t>Transporter of re-</a:t>
            </a:r>
            <a:r>
              <a:rPr lang="en-US" sz="2800" dirty="0" err="1">
                <a:solidFill>
                  <a:srgbClr val="000000"/>
                </a:solidFill>
              </a:rPr>
              <a:t>esterfied</a:t>
            </a:r>
            <a:r>
              <a:rPr lang="en-US" sz="2800" dirty="0">
                <a:solidFill>
                  <a:srgbClr val="000000"/>
                </a:solidFill>
              </a:rPr>
              <a:t> lipids and long-chained fatty acids out of small intestine </a:t>
            </a:r>
          </a:p>
          <a:p>
            <a:pPr marL="742950" lvl="2" indent="-342900"/>
            <a:r>
              <a:rPr lang="en-US" sz="2800" dirty="0">
                <a:solidFill>
                  <a:srgbClr val="000000"/>
                </a:solidFill>
              </a:rPr>
              <a:t>Chylomicron gains a protein and phospholipid coat for solubility – thus considered to be a </a:t>
            </a:r>
            <a:r>
              <a:rPr lang="en-US" sz="2800" u="sng" dirty="0">
                <a:solidFill>
                  <a:srgbClr val="000000"/>
                </a:solidFill>
              </a:rPr>
              <a:t>lipoprotein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595" y="1491915"/>
            <a:ext cx="5617730" cy="44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3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Lipoprotein Particles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77"/>
          <a:stretch/>
        </p:blipFill>
        <p:spPr>
          <a:xfrm>
            <a:off x="1658352" y="1419725"/>
            <a:ext cx="7257047" cy="50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78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Apolipoproteins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Apolipoprotein</a:t>
            </a:r>
            <a:r>
              <a:rPr lang="en-US" dirty="0">
                <a:solidFill>
                  <a:srgbClr val="000000"/>
                </a:solidFill>
              </a:rPr>
              <a:t>: protein that stabilize lipid particle in aqueous environments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Named by </a:t>
            </a:r>
            <a:r>
              <a:rPr lang="en-US" u="sng" dirty="0" err="1">
                <a:solidFill>
                  <a:srgbClr val="000000"/>
                </a:solidFill>
              </a:rPr>
              <a:t>apo</a:t>
            </a:r>
            <a:r>
              <a:rPr lang="en-US" dirty="0">
                <a:solidFill>
                  <a:srgbClr val="000000"/>
                </a:solidFill>
              </a:rPr>
              <a:t> + series of </a:t>
            </a:r>
            <a:r>
              <a:rPr lang="en-US" u="sng" dirty="0">
                <a:solidFill>
                  <a:srgbClr val="000000"/>
                </a:solidFill>
              </a:rPr>
              <a:t>letters</a:t>
            </a:r>
            <a:r>
              <a:rPr lang="en-US" dirty="0">
                <a:solidFill>
                  <a:srgbClr val="000000"/>
                </a:solidFill>
              </a:rPr>
              <a:t> (A-E) + </a:t>
            </a:r>
            <a:r>
              <a:rPr lang="en-US" u="sng" dirty="0">
                <a:solidFill>
                  <a:srgbClr val="000000"/>
                </a:solidFill>
              </a:rPr>
              <a:t>number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Examples:  apoB-100, </a:t>
            </a:r>
            <a:r>
              <a:rPr lang="en-US" dirty="0" err="1">
                <a:solidFill>
                  <a:srgbClr val="000000"/>
                </a:solidFill>
              </a:rPr>
              <a:t>apoE</a:t>
            </a:r>
            <a:r>
              <a:rPr lang="en-US" dirty="0">
                <a:solidFill>
                  <a:srgbClr val="000000"/>
                </a:solidFill>
              </a:rPr>
              <a:t>, apoB-48, etc.</a:t>
            </a:r>
            <a:endParaRPr lang="en-US" dirty="0"/>
          </a:p>
          <a:p>
            <a:r>
              <a:rPr lang="en-US" dirty="0" err="1"/>
              <a:t>Apolipoproteins</a:t>
            </a:r>
            <a:r>
              <a:rPr lang="en-US" dirty="0"/>
              <a:t> have other physiological functions important for lipid metabolism:</a:t>
            </a:r>
          </a:p>
          <a:p>
            <a:pPr lvl="1"/>
            <a:r>
              <a:rPr lang="en-US" dirty="0"/>
              <a:t>Stimulate enzymatic reactions</a:t>
            </a:r>
          </a:p>
          <a:p>
            <a:pPr lvl="2"/>
            <a:r>
              <a:rPr lang="en-US" dirty="0"/>
              <a:t>Regulate metabolic functions such as lipase activity</a:t>
            </a:r>
          </a:p>
          <a:p>
            <a:pPr lvl="1"/>
            <a:r>
              <a:rPr lang="en-US" dirty="0"/>
              <a:t>Specificity towards receptors, targets lipoproteins to particular tissues</a:t>
            </a:r>
          </a:p>
          <a:p>
            <a:pPr lvl="2"/>
            <a:r>
              <a:rPr lang="en-US" dirty="0"/>
              <a:t>LDL contains apo100 </a:t>
            </a:r>
          </a:p>
          <a:p>
            <a:pPr lvl="2"/>
            <a:r>
              <a:rPr lang="en-US" dirty="0"/>
              <a:t>apo100 specific to the LDL Receptor (LDLR)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482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Apolipoproteins and LDL in Triglyceride Transport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23" y="1807015"/>
            <a:ext cx="6969961" cy="5050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2242" y="5898306"/>
            <a:ext cx="4584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Reiner </a:t>
            </a:r>
            <a:r>
              <a:rPr lang="en-US" dirty="0" err="1"/>
              <a:t>Ž</a:t>
            </a:r>
            <a:r>
              <a:rPr lang="en-US" dirty="0"/>
              <a:t>. </a:t>
            </a:r>
            <a:r>
              <a:rPr lang="en-US" dirty="0" err="1"/>
              <a:t>Hypertriglyceridaemia</a:t>
            </a:r>
            <a:r>
              <a:rPr lang="en-US" dirty="0"/>
              <a:t> and risk of coronary artery disease. Nat Rev </a:t>
            </a:r>
            <a:r>
              <a:rPr lang="en-US" dirty="0" err="1"/>
              <a:t>Cardiol</a:t>
            </a:r>
            <a:r>
              <a:rPr lang="en-US" dirty="0"/>
              <a:t>; 2017; 14: 401–11. </a:t>
            </a:r>
            <a:r>
              <a:rPr lang="en-US" dirty="0" err="1"/>
              <a:t>doi</a:t>
            </a:r>
            <a:r>
              <a:rPr lang="en-US" dirty="0"/>
              <a:t>: 10.1038/nrcardio.2017.31.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58201" y="2418347"/>
            <a:ext cx="289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Specific apolipoproteins in chylomicrons are </a:t>
            </a:r>
            <a:r>
              <a:rPr lang="en-US" b="1" dirty="0">
                <a:solidFill>
                  <a:srgbClr val="000000"/>
                </a:solidFill>
              </a:rPr>
              <a:t>ApoA1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b="1" dirty="0">
                <a:solidFill>
                  <a:srgbClr val="000000"/>
                </a:solidFill>
              </a:rPr>
              <a:t>ApoB48 </a:t>
            </a:r>
            <a:r>
              <a:rPr lang="en-US" dirty="0">
                <a:solidFill>
                  <a:srgbClr val="000000"/>
                </a:solidFill>
              </a:rPr>
              <a:t>these are added in the enterocyte</a:t>
            </a:r>
            <a:endParaRPr lang="en-US" b="1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They pick up </a:t>
            </a:r>
            <a:r>
              <a:rPr lang="en-US" b="1" dirty="0" err="1">
                <a:solidFill>
                  <a:srgbClr val="000000"/>
                </a:solidFill>
              </a:rPr>
              <a:t>ApoCII</a:t>
            </a:r>
            <a:r>
              <a:rPr lang="en-US" b="1" dirty="0">
                <a:solidFill>
                  <a:srgbClr val="000000"/>
                </a:solidFill>
              </a:rPr>
              <a:t>/E</a:t>
            </a:r>
            <a:r>
              <a:rPr lang="en-US" dirty="0">
                <a:solidFill>
                  <a:srgbClr val="000000"/>
                </a:solidFill>
              </a:rPr>
              <a:t> in circulation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16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5872" y="2104571"/>
            <a:ext cx="11920255" cy="4222551"/>
            <a:chOff x="1524000" y="76200"/>
            <a:chExt cx="10924740" cy="4739195"/>
          </a:xfrm>
        </p:grpSpPr>
        <p:sp>
          <p:nvSpPr>
            <p:cNvPr id="182274" name="Text Box 2"/>
            <p:cNvSpPr txBox="1">
              <a:spLocks noChangeArrowheads="1"/>
            </p:cNvSpPr>
            <p:nvPr/>
          </p:nvSpPr>
          <p:spPr bwMode="auto">
            <a:xfrm>
              <a:off x="1752600" y="981076"/>
              <a:ext cx="10696140" cy="3834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Arial" charset="0"/>
                </a:rPr>
                <a:t>B48	   Chylomicron		    		Carry </a:t>
              </a:r>
              <a:r>
                <a:rPr lang="en-US" b="1" dirty="0" err="1">
                  <a:latin typeface="Arial" charset="0"/>
                </a:rPr>
                <a:t>chol</a:t>
              </a:r>
              <a:r>
                <a:rPr lang="en-US" b="1" dirty="0">
                  <a:latin typeface="Arial" charset="0"/>
                </a:rPr>
                <a:t>. esters, Lacks LDL receptor binding domain</a:t>
              </a:r>
            </a:p>
            <a:p>
              <a:endParaRPr lang="en-US" b="1" dirty="0">
                <a:latin typeface="Arial" charset="0"/>
              </a:endParaRPr>
            </a:p>
            <a:p>
              <a:r>
                <a:rPr lang="en-US" b="1" dirty="0">
                  <a:latin typeface="Arial" charset="0"/>
                </a:rPr>
                <a:t>B100	   VLDL,IDL,LDL		     		Binds LDL receptor</a:t>
              </a:r>
            </a:p>
            <a:p>
              <a:r>
                <a:rPr lang="en-US" b="1" dirty="0">
                  <a:latin typeface="Arial" charset="0"/>
                </a:rPr>
                <a:t>	</a:t>
              </a:r>
            </a:p>
            <a:p>
              <a:r>
                <a:rPr lang="en-US" b="1" dirty="0">
                  <a:latin typeface="Arial" charset="0"/>
                </a:rPr>
                <a:t>C-II	   </a:t>
              </a:r>
              <a:r>
                <a:rPr lang="en-US" b="1" dirty="0" err="1">
                  <a:latin typeface="Arial" charset="0"/>
                </a:rPr>
                <a:t>Chyl</a:t>
              </a:r>
              <a:r>
                <a:rPr lang="en-US" b="1" dirty="0">
                  <a:latin typeface="Arial" charset="0"/>
                </a:rPr>
                <a:t>. VLDL, IDL, HDL	    		Activates LPL</a:t>
              </a:r>
            </a:p>
            <a:p>
              <a:endParaRPr lang="en-US" b="1" dirty="0">
                <a:latin typeface="Arial" charset="0"/>
              </a:endParaRPr>
            </a:p>
            <a:p>
              <a:r>
                <a:rPr lang="en-US" b="1" dirty="0">
                  <a:latin typeface="Arial" charset="0"/>
                </a:rPr>
                <a:t>C-III	   </a:t>
              </a:r>
              <a:r>
                <a:rPr lang="en-US" b="1" dirty="0" err="1">
                  <a:latin typeface="Arial" charset="0"/>
                </a:rPr>
                <a:t>Chyl</a:t>
              </a:r>
              <a:r>
                <a:rPr lang="en-US" b="1" dirty="0">
                  <a:latin typeface="Arial" charset="0"/>
                </a:rPr>
                <a:t>. VLDL, IDL, HDL           	 	Inhibits LPL</a:t>
              </a:r>
            </a:p>
            <a:p>
              <a:endParaRPr lang="en-US" b="1" dirty="0">
                <a:latin typeface="Arial" charset="0"/>
              </a:endParaRPr>
            </a:p>
            <a:p>
              <a:r>
                <a:rPr lang="en-US" b="1" dirty="0">
                  <a:latin typeface="Arial" charset="0"/>
                </a:rPr>
                <a:t>E               </a:t>
              </a:r>
              <a:r>
                <a:rPr lang="en-US" b="1" dirty="0" err="1">
                  <a:latin typeface="Arial" charset="0"/>
                </a:rPr>
                <a:t>Chyl</a:t>
              </a:r>
              <a:r>
                <a:rPr lang="en-US" b="1" dirty="0">
                  <a:latin typeface="Arial" charset="0"/>
                </a:rPr>
                <a:t>. Remnant, VLDL, IDL, HDL   	Binds LDL receptor</a:t>
              </a:r>
            </a:p>
            <a:p>
              <a:endParaRPr lang="en-US" b="1" dirty="0">
                <a:latin typeface="Arial" charset="0"/>
              </a:endParaRPr>
            </a:p>
            <a:p>
              <a:r>
                <a:rPr lang="en-US" b="1" dirty="0">
                  <a:latin typeface="Arial" charset="0"/>
                </a:rPr>
                <a:t>A-1	   HDL/Chylomicron			LCAT activator (</a:t>
              </a:r>
              <a:r>
                <a:rPr lang="en-US" b="1" dirty="0" err="1">
                  <a:latin typeface="Arial" charset="0"/>
                </a:rPr>
                <a:t>lecithin:cholesterol</a:t>
              </a:r>
              <a:r>
                <a:rPr lang="en-US" b="1" dirty="0">
                  <a:latin typeface="Arial" charset="0"/>
                </a:rPr>
                <a:t> acyltransferase)		</a:t>
              </a:r>
            </a:p>
          </p:txBody>
        </p:sp>
        <p:sp>
          <p:nvSpPr>
            <p:cNvPr id="182275" name="Text Box 3"/>
            <p:cNvSpPr txBox="1">
              <a:spLocks noChangeArrowheads="1"/>
            </p:cNvSpPr>
            <p:nvPr/>
          </p:nvSpPr>
          <p:spPr bwMode="auto">
            <a:xfrm>
              <a:off x="1828801" y="76200"/>
              <a:ext cx="622478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Arial" charset="0"/>
                </a:rPr>
                <a:t>Type               Association		      Function </a:t>
              </a:r>
            </a:p>
          </p:txBody>
        </p:sp>
        <p:sp>
          <p:nvSpPr>
            <p:cNvPr id="182276" name="Line 4"/>
            <p:cNvSpPr>
              <a:spLocks noChangeShapeType="1"/>
            </p:cNvSpPr>
            <p:nvPr/>
          </p:nvSpPr>
          <p:spPr bwMode="auto">
            <a:xfrm>
              <a:off x="1524000" y="685800"/>
              <a:ext cx="9144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err="1"/>
              <a:t>Apoproteins</a:t>
            </a:r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5124494" y="210269"/>
            <a:ext cx="6096000" cy="1631216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These proteins facilitate lipid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solubilization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and help to maintain the structural integrity of lipoproteins.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53828" y="6444343"/>
            <a:ext cx="5370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Slides used with permission from Theresa Han-Markey </a:t>
            </a:r>
          </a:p>
        </p:txBody>
      </p:sp>
    </p:spTree>
    <p:extLst>
      <p:ext uri="{BB962C8B-B14F-4D97-AF65-F5344CB8AC3E}">
        <p14:creationId xmlns:p14="http://schemas.microsoft.com/office/powerpoint/2010/main" val="1521817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Chylomicron – Lipid Transportation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89447" cy="4351338"/>
          </a:xfrm>
        </p:spPr>
        <p:txBody>
          <a:bodyPr>
            <a:normAutofit fontScale="92500" lnSpcReduction="10000"/>
          </a:bodyPr>
          <a:lstStyle/>
          <a:p>
            <a:pPr marL="342900" lvl="1" indent="-342900"/>
            <a:r>
              <a:rPr lang="en-US" sz="3200" dirty="0"/>
              <a:t>Chylomicrons too large to enter capillaries</a:t>
            </a:r>
          </a:p>
          <a:p>
            <a:pPr marL="742950" lvl="2" indent="-342900"/>
            <a:r>
              <a:rPr lang="en-US" sz="2800" dirty="0"/>
              <a:t>Exits </a:t>
            </a:r>
            <a:r>
              <a:rPr lang="en-US" sz="2800" dirty="0" err="1"/>
              <a:t>basolateral</a:t>
            </a:r>
            <a:r>
              <a:rPr lang="en-US" sz="2800" dirty="0"/>
              <a:t> membrane into lymphatic circulation </a:t>
            </a:r>
          </a:p>
          <a:p>
            <a:pPr marL="742950" lvl="2" indent="-342900"/>
            <a:r>
              <a:rPr lang="en-US" sz="2800" dirty="0" err="1"/>
              <a:t>Exocytosed</a:t>
            </a:r>
            <a:r>
              <a:rPr lang="en-US" sz="2800" dirty="0"/>
              <a:t> through </a:t>
            </a:r>
            <a:r>
              <a:rPr lang="en-US" sz="2800" dirty="0" err="1"/>
              <a:t>basolateral</a:t>
            </a:r>
            <a:r>
              <a:rPr lang="en-US" sz="2800" dirty="0"/>
              <a:t> membrane via secretory vesicle</a:t>
            </a:r>
          </a:p>
          <a:p>
            <a:pPr marL="457200" lvl="1" indent="-457200"/>
            <a:r>
              <a:rPr lang="en-US" sz="3200" dirty="0"/>
              <a:t>Chylomicron bypass liver and enter circulation via lymph system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47" y="1923353"/>
            <a:ext cx="6509651" cy="38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Chylomicrons Transport Lipids to Tissues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40705" cy="4351338"/>
          </a:xfrm>
        </p:spPr>
        <p:txBody>
          <a:bodyPr>
            <a:normAutofit/>
          </a:bodyPr>
          <a:lstStyle/>
          <a:p>
            <a:r>
              <a:rPr lang="en-US" dirty="0"/>
              <a:t>Chylomicrons travel mainly to </a:t>
            </a:r>
            <a:r>
              <a:rPr lang="en-US" u="sng" dirty="0"/>
              <a:t>adipose tissue </a:t>
            </a:r>
            <a:r>
              <a:rPr lang="en-US" dirty="0"/>
              <a:t>and </a:t>
            </a:r>
            <a:r>
              <a:rPr lang="en-US" u="sng" dirty="0"/>
              <a:t>muscle</a:t>
            </a:r>
          </a:p>
          <a:p>
            <a:pPr lvl="1"/>
            <a:r>
              <a:rPr lang="en-US" u="sng" dirty="0"/>
              <a:t>Lipoprotein lipase (LPL) </a:t>
            </a:r>
            <a:r>
              <a:rPr lang="en-US" dirty="0"/>
              <a:t>– enzyme in endothelial membrane of adipose and muscle tissues</a:t>
            </a:r>
          </a:p>
          <a:p>
            <a:r>
              <a:rPr lang="en-US" u="sng" dirty="0"/>
              <a:t>Chylomicron remnant</a:t>
            </a:r>
            <a:r>
              <a:rPr lang="en-US" dirty="0"/>
              <a:t> travels to liver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05" y="1690688"/>
            <a:ext cx="563438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7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400" dirty="0"/>
              <a:t>Lipases are enzymes that work to breakdown large lipids to smaller lipids</a:t>
            </a:r>
          </a:p>
          <a:p>
            <a:pPr lvl="1"/>
            <a:r>
              <a:rPr lang="en-US" sz="3600" dirty="0"/>
              <a:t>Lingual/gastric (low pH to function) and pancreatic (higher pH to function) lipase</a:t>
            </a:r>
          </a:p>
          <a:p>
            <a:r>
              <a:rPr lang="en-US" sz="4400" dirty="0"/>
              <a:t>Lipases, bile, and mechanical forces efficiently emulsify lipids</a:t>
            </a:r>
          </a:p>
          <a:p>
            <a:r>
              <a:rPr lang="en-US" sz="4400" dirty="0"/>
              <a:t>Micelles made of digested lipids and bile salts form at the brush border </a:t>
            </a:r>
          </a:p>
          <a:p>
            <a:pPr lvl="1"/>
            <a:r>
              <a:rPr lang="en-US" sz="3600" dirty="0"/>
              <a:t>Aides in successful absorption across apical membrane of enterocyte by stabilizing in aqueous environment</a:t>
            </a:r>
          </a:p>
          <a:p>
            <a:r>
              <a:rPr lang="en-US" sz="4400" dirty="0"/>
              <a:t>Digested lipids (&gt;10 FA HC chain) are re-</a:t>
            </a:r>
            <a:r>
              <a:rPr lang="en-US" sz="4400" dirty="0" err="1"/>
              <a:t>esterfied</a:t>
            </a:r>
            <a:r>
              <a:rPr lang="en-US" sz="4400" dirty="0"/>
              <a:t> in enterocyte </a:t>
            </a:r>
          </a:p>
          <a:p>
            <a:r>
              <a:rPr lang="en-US" sz="4400" dirty="0"/>
              <a:t>Digested lipids form chylomicron - contains </a:t>
            </a:r>
            <a:r>
              <a:rPr lang="en-US" sz="4400" dirty="0" err="1"/>
              <a:t>apolipoproteins</a:t>
            </a:r>
            <a:r>
              <a:rPr lang="en-US" sz="4400" dirty="0"/>
              <a:t> and phospholipids – before being absorbed across </a:t>
            </a:r>
            <a:r>
              <a:rPr lang="en-US" sz="4400" dirty="0" err="1"/>
              <a:t>basolateral</a:t>
            </a:r>
            <a:r>
              <a:rPr lang="en-US" sz="4400" dirty="0"/>
              <a:t> membrane</a:t>
            </a:r>
          </a:p>
          <a:p>
            <a:pPr lvl="1"/>
            <a:r>
              <a:rPr lang="en-US" sz="3600" dirty="0"/>
              <a:t>Enter lymph system</a:t>
            </a:r>
          </a:p>
          <a:p>
            <a:r>
              <a:rPr lang="en-US" sz="4400" dirty="0"/>
              <a:t>Transportation of chylomicron results in chylomicron remnant which is cholesterol rich</a:t>
            </a:r>
          </a:p>
          <a:p>
            <a:pPr lvl="1"/>
            <a:r>
              <a:rPr lang="en-US" sz="3600" dirty="0"/>
              <a:t>Chylomicron remnant continues transporting cholesterol to tissue</a:t>
            </a:r>
          </a:p>
          <a:p>
            <a:pPr lvl="2"/>
            <a:r>
              <a:rPr lang="en-US" sz="2900" dirty="0"/>
              <a:t>Eventual formation of IDL, LDL, and HDL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Chylomicron Retention Disease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415600" y="3729567"/>
            <a:ext cx="11360800" cy="10568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Laura Gunder</a:t>
            </a:r>
          </a:p>
          <a:p>
            <a:pPr>
              <a:spcBef>
                <a:spcPts val="0"/>
              </a:spcBef>
            </a:pPr>
            <a:r>
              <a:rPr lang="en"/>
              <a:t>Nutrition 630 LIPIDS 11/15/17</a:t>
            </a:r>
          </a:p>
        </p:txBody>
      </p:sp>
    </p:spTree>
    <p:extLst>
      <p:ext uri="{BB962C8B-B14F-4D97-AF65-F5344CB8AC3E}">
        <p14:creationId xmlns:p14="http://schemas.microsoft.com/office/powerpoint/2010/main" val="39266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Lipid Digestion and Absorption 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Identify the roles of lingual lipase, gastric lipase and pancreatic lipase including their locations and specific roles on lipid digestion in the stomach</a:t>
            </a:r>
          </a:p>
          <a:p>
            <a:r>
              <a:rPr lang="en-US" dirty="0"/>
              <a:t>Understand the role of bile salts in the formation of micelles, and explain how diseases of bile formation can affect an individual</a:t>
            </a:r>
          </a:p>
          <a:p>
            <a:r>
              <a:rPr lang="en-US" dirty="0"/>
              <a:t>Explain the transport mechanisms of lipids across the apical and basolateral membranes, and how they differ between lipid classes</a:t>
            </a:r>
          </a:p>
          <a:p>
            <a:r>
              <a:rPr lang="en-US" dirty="0"/>
              <a:t>Describe the re-esterification processes in the enterocyte</a:t>
            </a:r>
          </a:p>
          <a:p>
            <a:r>
              <a:rPr lang="en-US" dirty="0"/>
              <a:t>Explain the nature, formation and fate of the chylomicron and its role in lipid transportation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General Information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09585" indent="-457189">
              <a:lnSpc>
                <a:spcPct val="150000"/>
              </a:lnSpc>
              <a:buSzPct val="100000"/>
            </a:pPr>
            <a:r>
              <a:rPr lang="en"/>
              <a:t>Other names- Anderson’s Disease, CMRD, CRD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/>
              <a:t>Very rare disease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/>
              <a:t>Inherited- autosomal recessive 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/>
              <a:t>Affects absorption of dietary fats and fat-soluble vitamins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/>
              <a:t>Hypocholesterolemic disorder </a:t>
            </a:r>
          </a:p>
        </p:txBody>
      </p:sp>
    </p:spTree>
    <p:extLst>
      <p:ext uri="{BB962C8B-B14F-4D97-AF65-F5344CB8AC3E}">
        <p14:creationId xmlns:p14="http://schemas.microsoft.com/office/powerpoint/2010/main" val="2678426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Chylomicrons 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94367" y="1672867"/>
            <a:ext cx="6403200" cy="4555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09585" indent="-457189">
              <a:buSzPct val="100000"/>
            </a:pPr>
            <a:r>
              <a:rPr lang="en"/>
              <a:t>Lipoprotein-particles with hydrophobic core and hydrophilic outlayer- amphipathic </a:t>
            </a:r>
          </a:p>
          <a:p>
            <a:pPr marL="609585" indent="-457189">
              <a:buSzPct val="100000"/>
            </a:pPr>
            <a:r>
              <a:rPr lang="en"/>
              <a:t>Made in the ER of enterocytes- small intestine</a:t>
            </a:r>
          </a:p>
          <a:p>
            <a:pPr marL="609585" indent="-457189">
              <a:buSzPct val="100000"/>
            </a:pPr>
            <a:r>
              <a:rPr lang="en"/>
              <a:t>Consists of triglycerides, phospholipids, cholesterol, and proteins</a:t>
            </a:r>
          </a:p>
          <a:p>
            <a:pPr marL="609585" indent="-457189">
              <a:buSzPct val="100000"/>
            </a:pPr>
            <a:r>
              <a:rPr lang="en"/>
              <a:t>3 forms- nascent, mature and remnant</a:t>
            </a:r>
          </a:p>
          <a:p>
            <a:pPr marL="609585" indent="-457189">
              <a:buSzPct val="100000"/>
            </a:pPr>
            <a:r>
              <a:rPr lang="en"/>
              <a:t>Transport dietary TG and cholesterol to peripheral tissues and the liver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918" y="914400"/>
            <a:ext cx="5626100" cy="50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4661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67" y="160833"/>
            <a:ext cx="11846133" cy="608146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/>
          <p:nvPr/>
        </p:nvSpPr>
        <p:spPr>
          <a:xfrm>
            <a:off x="4445467" y="-110033"/>
            <a:ext cx="462000" cy="2466000"/>
          </a:xfrm>
          <a:prstGeom prst="mathMultiply">
            <a:avLst>
              <a:gd name="adj1" fmla="val 2352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" name="Shape 77"/>
          <p:cNvSpPr txBox="1"/>
          <p:nvPr/>
        </p:nvSpPr>
        <p:spPr>
          <a:xfrm>
            <a:off x="415600" y="6412133"/>
            <a:ext cx="11600400" cy="1912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Moof University. Lipoprotein (Part 3 of 7)- Chylomicrons. Youtube. Released  Jul 15, 2015 https://www.youtube.com/watch?v=36hZRS_EP7E&amp;t=312s </a:t>
            </a:r>
          </a:p>
        </p:txBody>
      </p:sp>
    </p:spTree>
    <p:extLst>
      <p:ext uri="{BB962C8B-B14F-4D97-AF65-F5344CB8AC3E}">
        <p14:creationId xmlns:p14="http://schemas.microsoft.com/office/powerpoint/2010/main" val="3069858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Symptoms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09585" indent="-457189">
              <a:lnSpc>
                <a:spcPct val="150000"/>
              </a:lnSpc>
              <a:buSzPct val="100000"/>
            </a:pPr>
            <a:r>
              <a:rPr lang="en"/>
              <a:t>Usually appear in first few months of life, some symptoms may appear later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/>
              <a:t>Failure to gain weight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/>
              <a:t>Failure to thrive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/>
              <a:t>Chronic diarrhea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/>
              <a:t>Vomiting 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/>
              <a:t>Steaotorrhea 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/>
              <a:t>Growth defects</a:t>
            </a:r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727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Diagnosis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635600" cy="4555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09585" indent="-457189">
              <a:lnSpc>
                <a:spcPct val="150000"/>
              </a:lnSpc>
              <a:buSzPct val="100000"/>
            </a:pPr>
            <a:r>
              <a:rPr lang="en"/>
              <a:t>Difficult because nonspecific symptoms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/>
              <a:t>Abnormal lipid profile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/>
              <a:t>Abnormal fatty acid profile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/>
              <a:t>Endoscopy- white mucosa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/>
              <a:t>Lipid-laden villi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/>
              <a:t>Mutations in SAR1B gene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800" y="4199700"/>
            <a:ext cx="5725200" cy="2251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667" y="304028"/>
            <a:ext cx="3747067" cy="374706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6433367" y="4034133"/>
            <a:ext cx="3843200" cy="2972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r>
              <a:rPr lang="en" sz="1267" i="1">
                <a:solidFill>
                  <a:srgbClr val="2C3E50"/>
                </a:solidFill>
                <a:highlight>
                  <a:srgbClr val="FFFFFF"/>
                </a:highlight>
              </a:rPr>
              <a:t>MediResource Inc. 1996 – 2017.</a:t>
            </a:r>
          </a:p>
        </p:txBody>
      </p:sp>
    </p:spTree>
    <p:extLst>
      <p:ext uri="{BB962C8B-B14F-4D97-AF65-F5344CB8AC3E}">
        <p14:creationId xmlns:p14="http://schemas.microsoft.com/office/powerpoint/2010/main" val="865655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15599" y="593367"/>
            <a:ext cx="2610233" cy="2835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Vesicular transport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567" y="149051"/>
            <a:ext cx="8932668" cy="6559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933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15600" y="497900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 i="1"/>
              <a:t>SAR1B</a:t>
            </a:r>
            <a:r>
              <a:rPr lang="en"/>
              <a:t> 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15600" y="1261500"/>
            <a:ext cx="11360800" cy="329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09585" indent="-457189">
              <a:lnSpc>
                <a:spcPct val="150000"/>
              </a:lnSpc>
              <a:buSzPct val="100000"/>
            </a:pPr>
            <a:r>
              <a:rPr lang="en" u="sng"/>
              <a:t>S</a:t>
            </a:r>
            <a:r>
              <a:rPr lang="en"/>
              <a:t>ecretion </a:t>
            </a:r>
            <a:r>
              <a:rPr lang="en" u="sng"/>
              <a:t>A</a:t>
            </a:r>
            <a:r>
              <a:rPr lang="en"/>
              <a:t>ssociated </a:t>
            </a:r>
            <a:r>
              <a:rPr lang="en" u="sng"/>
              <a:t>R</a:t>
            </a:r>
            <a:r>
              <a:rPr lang="en"/>
              <a:t>as </a:t>
            </a:r>
            <a:r>
              <a:rPr lang="en" u="sng"/>
              <a:t>R</a:t>
            </a:r>
            <a:r>
              <a:rPr lang="en"/>
              <a:t>elated </a:t>
            </a:r>
            <a:r>
              <a:rPr lang="en" b="1"/>
              <a:t>GTPase</a:t>
            </a:r>
            <a:r>
              <a:rPr lang="en"/>
              <a:t> </a:t>
            </a:r>
            <a:r>
              <a:rPr lang="en" u="sng"/>
              <a:t>1B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/>
              <a:t>Protein responsible for vesicle transport (of chylomicrons) to ER to Golgi: 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 b="1"/>
              <a:t>GTPase</a:t>
            </a:r>
            <a:r>
              <a:rPr lang="en"/>
              <a:t>- recruits coat complex and effectors to lead formation of vesicles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/>
              <a:t>Coating protein complex COPII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/>
              <a:t>If mutated, accumulate pre-chylomicron transport vesicles in enterocytes 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667" y="4032768"/>
            <a:ext cx="5710667" cy="2670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3186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Treatment/Nutritional Intervention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15600" y="1034200"/>
            <a:ext cx="11360800" cy="4555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indent="609585">
              <a:lnSpc>
                <a:spcPct val="150000"/>
              </a:lnSpc>
              <a:buNone/>
            </a:pPr>
            <a:endParaRPr/>
          </a:p>
          <a:p>
            <a:pPr indent="609585">
              <a:lnSpc>
                <a:spcPct val="150000"/>
              </a:lnSpc>
              <a:buNone/>
            </a:pPr>
            <a:r>
              <a:rPr lang="en"/>
              <a:t>Diet/ Supplementation </a:t>
            </a:r>
          </a:p>
          <a:p>
            <a:pPr marL="1219170" lvl="1" indent="-423323">
              <a:lnSpc>
                <a:spcPct val="150000"/>
              </a:lnSpc>
              <a:buSzPct val="100000"/>
              <a:buAutoNum type="alphaLcPeriod"/>
            </a:pPr>
            <a:r>
              <a:rPr lang="en"/>
              <a:t>Low fat</a:t>
            </a:r>
          </a:p>
          <a:p>
            <a:pPr marL="1219170" lvl="1" indent="-423323">
              <a:lnSpc>
                <a:spcPct val="150000"/>
              </a:lnSpc>
              <a:buSzPct val="100000"/>
              <a:buAutoNum type="alphaLcPeriod"/>
            </a:pPr>
            <a:r>
              <a:rPr lang="en"/>
              <a:t>Essential fatty acids</a:t>
            </a:r>
          </a:p>
          <a:p>
            <a:pPr marL="1219170" lvl="1" indent="-423323">
              <a:lnSpc>
                <a:spcPct val="150000"/>
              </a:lnSpc>
              <a:buSzPct val="100000"/>
              <a:buAutoNum type="alphaLcPeriod"/>
            </a:pPr>
            <a:r>
              <a:rPr lang="en"/>
              <a:t>Medium-chain TGs</a:t>
            </a:r>
          </a:p>
          <a:p>
            <a:pPr marL="1219170" lvl="1" indent="-423323">
              <a:lnSpc>
                <a:spcPct val="150000"/>
              </a:lnSpc>
              <a:buSzPct val="100000"/>
              <a:buAutoNum type="alphaLcPeriod"/>
            </a:pPr>
            <a:r>
              <a:rPr lang="en"/>
              <a:t>Vitamins A, D, E, and K</a:t>
            </a:r>
          </a:p>
          <a:p>
            <a:pPr marL="609585" indent="0">
              <a:lnSpc>
                <a:spcPct val="150000"/>
              </a:lnSpc>
              <a:buNone/>
            </a:pPr>
            <a:endParaRPr/>
          </a:p>
          <a:p>
            <a:pPr>
              <a:buNone/>
            </a:pP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5275533" y="6091833"/>
            <a:ext cx="6374400" cy="763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>
              <a:lnSpc>
                <a:spcPct val="126315"/>
              </a:lnSpc>
              <a:spcBef>
                <a:spcPts val="1067"/>
              </a:spcBef>
              <a:spcAft>
                <a:spcPts val="1067"/>
              </a:spcAft>
            </a:pPr>
            <a:r>
              <a:rPr lang="en" sz="933" b="1">
                <a:solidFill>
                  <a:srgbClr val="5A5A5A"/>
                </a:solidFill>
                <a:highlight>
                  <a:srgbClr val="FAFAFA"/>
                </a:highlight>
              </a:rPr>
              <a:t>Fat Soluble Vitamins. </a:t>
            </a:r>
            <a:r>
              <a:rPr lang="en" sz="933" u="sng">
                <a:solidFill>
                  <a:schemeClr val="hlink"/>
                </a:solidFill>
                <a:hlinkClick r:id="rId3"/>
              </a:rPr>
              <a:t>http://tabithafarrar.com/fat-soluble-vitamins/</a:t>
            </a:r>
            <a:r>
              <a:rPr lang="en" sz="933"/>
              <a:t> </a:t>
            </a:r>
            <a:r>
              <a:rPr lang="en" sz="933">
                <a:solidFill>
                  <a:srgbClr val="5A5A5A"/>
                </a:solidFill>
                <a:highlight>
                  <a:srgbClr val="FFFFFF"/>
                </a:highlight>
              </a:rPr>
              <a:t>© 2017 </a:t>
            </a:r>
            <a:r>
              <a:rPr lang="en" sz="933" u="sng">
                <a:solidFill>
                  <a:srgbClr val="5A5A5A"/>
                </a:solidFill>
                <a:highlight>
                  <a:srgbClr val="FFFFFF"/>
                </a:highlight>
                <a:hlinkClick r:id="rId4"/>
              </a:rPr>
              <a:t>Eating Disorder Recovery for Adults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4334" y="1870635"/>
            <a:ext cx="6374397" cy="42091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5148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15600" y="508433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Disorder without mutation? 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15600" y="1236892"/>
            <a:ext cx="11360800" cy="4107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 marL="609585" indent="-457189">
              <a:lnSpc>
                <a:spcPct val="150000"/>
              </a:lnSpc>
              <a:buSzPct val="100000"/>
            </a:pPr>
            <a:r>
              <a:rPr lang="en" dirty="0"/>
              <a:t>Case of Japanese man with CMRD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 dirty="0"/>
              <a:t>All classic symptoms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 dirty="0"/>
              <a:t>Normal SAR1B gene coding sequence </a:t>
            </a:r>
          </a:p>
          <a:p>
            <a:pPr marL="1219170" lvl="1" indent="-423323">
              <a:lnSpc>
                <a:spcPct val="150000"/>
              </a:lnSpc>
              <a:buSzPct val="100000"/>
            </a:pPr>
            <a:r>
              <a:rPr lang="en" dirty="0"/>
              <a:t>Something other than SAR1B involved in chylomicron secretion...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 dirty="0"/>
              <a:t>Genotype v. phenotype</a:t>
            </a:r>
          </a:p>
          <a:p>
            <a:pPr marL="1219170" lvl="1" indent="-423323">
              <a:lnSpc>
                <a:spcPct val="150000"/>
              </a:lnSpc>
              <a:buSzPct val="100000"/>
            </a:pPr>
            <a:r>
              <a:rPr lang="en" dirty="0"/>
              <a:t>Maternal uniparental disomy of chromosome 7</a:t>
            </a:r>
          </a:p>
          <a:p>
            <a:pPr marL="609585" indent="-457189">
              <a:lnSpc>
                <a:spcPct val="150000"/>
              </a:lnSpc>
              <a:buSzPct val="100000"/>
            </a:pPr>
            <a:r>
              <a:rPr lang="en" dirty="0"/>
              <a:t>Followed the suggested diet</a:t>
            </a:r>
          </a:p>
          <a:p>
            <a:pPr marL="1219170" lvl="1" indent="-423323">
              <a:lnSpc>
                <a:spcPct val="150000"/>
              </a:lnSpc>
              <a:buSzPct val="100000"/>
            </a:pPr>
            <a:r>
              <a:rPr lang="en" dirty="0"/>
              <a:t>Low fat, supplemented vitamin E and essential fatty acids, medium chain fatty acids </a:t>
            </a:r>
          </a:p>
          <a:p>
            <a:pPr marL="0" indent="0"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80038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References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endParaRPr sz="1200">
              <a:solidFill>
                <a:schemeClr val="dk1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HUTAGALUNG AH, NOVICK PJ. Role of Rab GTPases in Membrane Traffic and Cell Physiology. </a:t>
            </a:r>
            <a:r>
              <a:rPr lang="en" sz="1200" i="1">
                <a:solidFill>
                  <a:srgbClr val="303030"/>
                </a:solidFill>
                <a:highlight>
                  <a:srgbClr val="FFFFFF"/>
                </a:highlight>
              </a:rPr>
              <a:t>Physiological reviews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. 2011;91(1):119-149. doi:10.1152/physrev.00059.2009.</a:t>
            </a:r>
          </a:p>
          <a:p>
            <a:pPr>
              <a:lnSpc>
                <a:spcPct val="100000"/>
              </a:lnSpc>
              <a:buNone/>
            </a:pP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Okada T, Miyashita M, Fukuhara J, et al. Anderson’s disease/chylomicron retention disease in a Japanese patient with uniparental disomy 7 and a normal </a:t>
            </a:r>
            <a:r>
              <a:rPr lang="en" sz="1200" i="1">
                <a:solidFill>
                  <a:srgbClr val="303030"/>
                </a:solidFill>
                <a:highlight>
                  <a:srgbClr val="FFFFFF"/>
                </a:highlight>
              </a:rPr>
              <a:t>SAR1B 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gene protein coding sequence. </a:t>
            </a:r>
            <a:r>
              <a:rPr lang="en" sz="1200" i="1">
                <a:solidFill>
                  <a:srgbClr val="303030"/>
                </a:solidFill>
                <a:highlight>
                  <a:srgbClr val="FFFFFF"/>
                </a:highlight>
              </a:rPr>
              <a:t>Orphanet Journal of Rare Diseases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. 2011;6:78. doi:10.1186/1750-1172-6-78.</a:t>
            </a:r>
          </a:p>
          <a:p>
            <a:pPr>
              <a:lnSpc>
                <a:spcPct val="100000"/>
              </a:lnSpc>
              <a:buNone/>
            </a:pP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Peretti N, Sassolas A, Roy CC, et al. Guidelines for the diagnosis and management of chylomicron retention disease based on a review of the literature and the experience of two centers. </a:t>
            </a:r>
            <a:r>
              <a:rPr lang="en" sz="1200" i="1">
                <a:solidFill>
                  <a:srgbClr val="303030"/>
                </a:solidFill>
                <a:highlight>
                  <a:srgbClr val="FFFFFF"/>
                </a:highlight>
              </a:rPr>
              <a:t>Orphanet Journal of Rare Diseases</a:t>
            </a:r>
            <a:r>
              <a:rPr lang="en" sz="1200">
                <a:solidFill>
                  <a:srgbClr val="303030"/>
                </a:solidFill>
                <a:highlight>
                  <a:srgbClr val="FFFFFF"/>
                </a:highlight>
              </a:rPr>
              <a:t>. 2010;5:24. doi:10.1186/1750-1172-5-24.</a:t>
            </a:r>
          </a:p>
          <a:p>
            <a:pPr marL="0" marR="186262" indent="0">
              <a:lnSpc>
                <a:spcPct val="100000"/>
              </a:lnSpc>
              <a:spcAft>
                <a:spcPts val="5467"/>
              </a:spcAft>
              <a:buNone/>
            </a:pPr>
            <a:r>
              <a:rPr lang="en" sz="1200">
                <a:solidFill>
                  <a:srgbClr val="131313"/>
                </a:solidFill>
              </a:rPr>
              <a:t> </a:t>
            </a:r>
            <a:r>
              <a:rPr lang="en" sz="1200">
                <a:solidFill>
                  <a:srgbClr val="121313"/>
                </a:solidFill>
              </a:rPr>
              <a:t>Siddiqi S, Gorelick F, Mahan J, Mansbach II C. </a:t>
            </a:r>
            <a:r>
              <a:rPr lang="en" sz="1200">
                <a:solidFill>
                  <a:srgbClr val="131313"/>
                </a:solidFill>
              </a:rPr>
              <a:t>COPII proteins are required for Golgi fusion but not for endoplasmic reticulum budding of the pre-chylomicron transport vesicle</a:t>
            </a:r>
            <a:r>
              <a:rPr lang="en" sz="1200">
                <a:solidFill>
                  <a:srgbClr val="121313"/>
                </a:solidFill>
              </a:rPr>
              <a:t>. Journal of Cell Science 2003 116: 415-427; doi: 10.1242/jcs.00215.</a:t>
            </a:r>
          </a:p>
          <a:p>
            <a:pPr marL="0" marR="186262" indent="0">
              <a:lnSpc>
                <a:spcPct val="100000"/>
              </a:lnSpc>
              <a:spcAft>
                <a:spcPts val="5467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Szul T, Sztul E. COPII and COPI Traffic at the ER-Golgi Interface. Physiology. 19 October 2011.26:5, 348-364. dos: 10.1152/physiol.00017.2011.</a:t>
            </a:r>
          </a:p>
          <a:p>
            <a:pPr>
              <a:buClr>
                <a:schemeClr val="dk1"/>
              </a:buClr>
              <a:buSzPct val="100000"/>
              <a:buNone/>
            </a:pPr>
            <a:endParaRPr sz="1467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544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Sesame &amp; Sesame oil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bowel movements</a:t>
            </a:r>
          </a:p>
        </p:txBody>
      </p:sp>
      <p:pic>
        <p:nvPicPr>
          <p:cNvPr id="6" name="Picture 5" descr="6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31214" y="707765"/>
            <a:ext cx="3667356" cy="2543931"/>
          </a:xfrm>
          <a:prstGeom prst="rect">
            <a:avLst/>
          </a:prstGeom>
        </p:spPr>
      </p:pic>
      <p:pic>
        <p:nvPicPr>
          <p:cNvPr id="8" name="Picture 7" descr="7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972" y="146052"/>
            <a:ext cx="2774028" cy="36673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20962" y="6077182"/>
            <a:ext cx="1501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 err="1">
                <a:solidFill>
                  <a:srgbClr val="FFFFFF"/>
                </a:solidFill>
              </a:rPr>
              <a:t>Yuting</a:t>
            </a:r>
            <a:r>
              <a:rPr lang="en-US" dirty="0">
                <a:solidFill>
                  <a:srgbClr val="FFFFFF"/>
                </a:solidFill>
              </a:rPr>
              <a:t> Huang</a:t>
            </a:r>
          </a:p>
        </p:txBody>
      </p:sp>
    </p:spTree>
    <p:extLst>
      <p:ext uri="{BB962C8B-B14F-4D97-AF65-F5344CB8AC3E}">
        <p14:creationId xmlns:p14="http://schemas.microsoft.com/office/powerpoint/2010/main" val="894511260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Sesame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is a flowering plant in the genus </a:t>
            </a:r>
            <a:r>
              <a:rPr lang="en-US" sz="2000" dirty="0" err="1"/>
              <a:t>Sesamum</a:t>
            </a:r>
            <a:r>
              <a:rPr lang="en-US" sz="2000" dirty="0"/>
              <a:t>, also called benne Sesame</a:t>
            </a:r>
          </a:p>
          <a:p>
            <a:r>
              <a:rPr lang="en-US" sz="2000" dirty="0"/>
              <a:t>Sesame seed is one of the oldest oilseed crops known, domesticated well over 3000 years ago.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 descr="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075" y="3205440"/>
            <a:ext cx="2773875" cy="4216609"/>
          </a:xfrm>
          <a:prstGeom prst="rect">
            <a:avLst/>
          </a:prstGeom>
        </p:spPr>
      </p:pic>
      <p:pic>
        <p:nvPicPr>
          <p:cNvPr id="7" name="Picture 6" descr="5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3448144"/>
            <a:ext cx="2226789" cy="338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17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composition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Sesame seeds contain the </a:t>
            </a:r>
            <a:r>
              <a:rPr lang="en-US" dirty="0" err="1"/>
              <a:t>lignans</a:t>
            </a:r>
            <a:r>
              <a:rPr lang="en-US" dirty="0"/>
              <a:t> </a:t>
            </a:r>
            <a:r>
              <a:rPr lang="en-US" dirty="0" err="1"/>
              <a:t>sesamolin</a:t>
            </a:r>
            <a:r>
              <a:rPr lang="en-US" dirty="0"/>
              <a:t>, </a:t>
            </a:r>
            <a:r>
              <a:rPr lang="en-US" dirty="0" err="1"/>
              <a:t>sesamin</a:t>
            </a:r>
            <a:r>
              <a:rPr lang="en-US" dirty="0"/>
              <a:t>, </a:t>
            </a:r>
            <a:r>
              <a:rPr lang="en-US" dirty="0" err="1"/>
              <a:t>pinoresinol</a:t>
            </a:r>
            <a:r>
              <a:rPr lang="en-US" dirty="0"/>
              <a:t> and </a:t>
            </a:r>
            <a:r>
              <a:rPr lang="en-US" dirty="0" err="1"/>
              <a:t>lariciresinol</a:t>
            </a:r>
            <a:endParaRPr lang="en-US" dirty="0"/>
          </a:p>
          <a:p>
            <a:r>
              <a:rPr lang="en-US" sz="1600" dirty="0">
                <a:hlinkClick r:id="rId3"/>
              </a:rPr>
              <a:t>https://en.wikipedia.org/wiki/Sesame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3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941" y="3852020"/>
            <a:ext cx="3928994" cy="1496140"/>
          </a:xfrm>
          <a:prstGeom prst="rect">
            <a:avLst/>
          </a:prstGeom>
        </p:spPr>
      </p:pic>
      <p:pic>
        <p:nvPicPr>
          <p:cNvPr id="5" name="Picture 4" descr="4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997" y="4685220"/>
            <a:ext cx="411897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13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Sesame Oil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Derived from sesame</a:t>
            </a:r>
          </a:p>
          <a:p>
            <a:r>
              <a:rPr lang="en-US" dirty="0"/>
              <a:t>Sesame oil contains 15 percent saturated fat</a:t>
            </a:r>
          </a:p>
          <a:p>
            <a:r>
              <a:rPr lang="en-US" dirty="0"/>
              <a:t>42 percent oleic acid and 43 percent omega-6 </a:t>
            </a:r>
            <a:r>
              <a:rPr lang="en-US" dirty="0" err="1"/>
              <a:t>linoleic</a:t>
            </a:r>
            <a:r>
              <a:rPr lang="en-US" dirty="0"/>
              <a:t> acid</a:t>
            </a:r>
          </a:p>
          <a:p>
            <a:r>
              <a:rPr lang="en-US" dirty="0"/>
              <a:t>Sesame oil has natural antibacterial, antiviral and antioxidant properties</a:t>
            </a:r>
          </a:p>
          <a:p>
            <a:r>
              <a:rPr lang="en-US" sz="1600" dirty="0">
                <a:hlinkClick r:id="rId2"/>
              </a:rPr>
              <a:t>https://articles.mercola.com/herbal-oils/sesame-oil.aspx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 descr="2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43" y="0"/>
            <a:ext cx="5173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0165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bit">
  <a:themeElements>
    <a:clrScheme name="Orbit">
      <a:dk1>
        <a:srgbClr val="FFFFFF"/>
      </a:dk1>
      <a:lt1>
        <a:srgbClr val="000000"/>
      </a:lt1>
      <a:dk2>
        <a:srgbClr val="212C28"/>
      </a:dk2>
      <a:lt2>
        <a:srgbClr val="7C9BA5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</a:majorFont>
      <a:minorFont>
        <a:latin typeface="Candara"/>
        <a:ea typeface=""/>
        <a:cs typeface=""/>
        <a:font script="Jpan" typeface="ＭＳ Ｐゴシック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3698</TotalTime>
  <Words>2918</Words>
  <Application>Microsoft Macintosh PowerPoint</Application>
  <PresentationFormat>Widescreen</PresentationFormat>
  <Paragraphs>443</Paragraphs>
  <Slides>59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Calibri</vt:lpstr>
      <vt:lpstr>Calibri Light</vt:lpstr>
      <vt:lpstr>Candara</vt:lpstr>
      <vt:lpstr>Roboto</vt:lpstr>
      <vt:lpstr>Times New Roman</vt:lpstr>
      <vt:lpstr>Wingdings</vt:lpstr>
      <vt:lpstr>Arial</vt:lpstr>
      <vt:lpstr>Office Theme</vt:lpstr>
      <vt:lpstr>Orbit</vt:lpstr>
      <vt:lpstr>Lipid Digestion and Absorption</vt:lpstr>
      <vt:lpstr>Quiz Question #1</vt:lpstr>
      <vt:lpstr>Quiz Question #2</vt:lpstr>
      <vt:lpstr>Quiz Question #3</vt:lpstr>
      <vt:lpstr>Lipid Digestion and Absorption Learning Objectives</vt:lpstr>
      <vt:lpstr>Sesame &amp; Sesame oil</vt:lpstr>
      <vt:lpstr>Sesame </vt:lpstr>
      <vt:lpstr>Chemical composition </vt:lpstr>
      <vt:lpstr>Sesame Oil</vt:lpstr>
      <vt:lpstr>How??</vt:lpstr>
      <vt:lpstr>Conclusion</vt:lpstr>
      <vt:lpstr>My Question</vt:lpstr>
      <vt:lpstr>Your Question</vt:lpstr>
      <vt:lpstr>Dietary Lipids</vt:lpstr>
      <vt:lpstr>Lipids</vt:lpstr>
      <vt:lpstr>Triacylglycerol Digestion: Mouth and Stomach</vt:lpstr>
      <vt:lpstr>Gastric Lipase in the Stomach</vt:lpstr>
      <vt:lpstr>Triacylglycerol Digestion: Stomach</vt:lpstr>
      <vt:lpstr>Triacylglycerol Digestion: Small Intestine</vt:lpstr>
      <vt:lpstr>Triacylglycerol Digestion: Role of CCK</vt:lpstr>
      <vt:lpstr>Bile Acid Production</vt:lpstr>
      <vt:lpstr>Bile Salts and Intrahepatic Portal Circulation</vt:lpstr>
      <vt:lpstr>What kind of transport mechanism do you think is needed to fill the gall bladder?</vt:lpstr>
      <vt:lpstr>Other problems due to bile salt defects</vt:lpstr>
      <vt:lpstr>Treatment Options for Bile Salt Disorders</vt:lpstr>
      <vt:lpstr>Triacylglycerol Digestion: Small Intestine</vt:lpstr>
      <vt:lpstr>Pancreatic Lipase Requires Colipase</vt:lpstr>
      <vt:lpstr>Orlistat (aka Xenical)</vt:lpstr>
      <vt:lpstr>Steatorrhea</vt:lpstr>
      <vt:lpstr>Cholesterol Digestion</vt:lpstr>
      <vt:lpstr>Plant Sterols,  ABCG5/8 and Sitosterolemia</vt:lpstr>
      <vt:lpstr>Phospholipid Digestion</vt:lpstr>
      <vt:lpstr>Lipase Worksheet</vt:lpstr>
      <vt:lpstr>Which lipase would be least affected by antacids?</vt:lpstr>
      <vt:lpstr>Which lipase function would be most affected by enterokinase deficiency?</vt:lpstr>
      <vt:lpstr>Lipase Worksheet</vt:lpstr>
      <vt:lpstr>Small Intestine End Products</vt:lpstr>
      <vt:lpstr>Absorption: Small Intestinal Enterocytes</vt:lpstr>
      <vt:lpstr>What happens in the enterocyte?</vt:lpstr>
      <vt:lpstr>Absorption: Small Intestine</vt:lpstr>
      <vt:lpstr>Chylomicrons are lipoprotein particles</vt:lpstr>
      <vt:lpstr>Other Lipoprotein Particles</vt:lpstr>
      <vt:lpstr>Apolipoproteins</vt:lpstr>
      <vt:lpstr>Role of Apolipoproteins and LDL in Triglyceride Transport</vt:lpstr>
      <vt:lpstr>Apoproteins </vt:lpstr>
      <vt:lpstr>Chylomicron – Lipid Transportation</vt:lpstr>
      <vt:lpstr>Chylomicrons Transport Lipids to Tissues</vt:lpstr>
      <vt:lpstr>Summary </vt:lpstr>
      <vt:lpstr>Chylomicron Retention Disease</vt:lpstr>
      <vt:lpstr>General Information</vt:lpstr>
      <vt:lpstr>Chylomicrons </vt:lpstr>
      <vt:lpstr>PowerPoint Presentation</vt:lpstr>
      <vt:lpstr>Symptoms</vt:lpstr>
      <vt:lpstr>Diagnosis</vt:lpstr>
      <vt:lpstr>Vesicular transport</vt:lpstr>
      <vt:lpstr>SAR1B </vt:lpstr>
      <vt:lpstr>Treatment/Nutritional Intervention</vt:lpstr>
      <vt:lpstr>Disorder without mutation? </vt:lpstr>
      <vt:lpstr>References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Lipid Digestion and Absorption</dc:title>
  <dc:creator>Dave Bridges</dc:creator>
  <cp:lastModifiedBy>Dave Bridges</cp:lastModifiedBy>
  <cp:revision>51</cp:revision>
  <cp:lastPrinted>2017-11-15T16:46:26Z</cp:lastPrinted>
  <dcterms:created xsi:type="dcterms:W3CDTF">2016-11-19T14:34:01Z</dcterms:created>
  <dcterms:modified xsi:type="dcterms:W3CDTF">2017-11-15T20:12:55Z</dcterms:modified>
</cp:coreProperties>
</file>